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60" r:id="rId3"/>
    <p:sldId id="261" r:id="rId4"/>
    <p:sldId id="262" r:id="rId5"/>
    <p:sldId id="263" r:id="rId6"/>
    <p:sldId id="264" r:id="rId7"/>
    <p:sldId id="265" r:id="rId8"/>
    <p:sldId id="266" r:id="rId9"/>
    <p:sldId id="257" r:id="rId10"/>
    <p:sldId id="267" r:id="rId11"/>
    <p:sldId id="268" r:id="rId12"/>
    <p:sldId id="285" r:id="rId13"/>
    <p:sldId id="258" r:id="rId14"/>
    <p:sldId id="286" r:id="rId15"/>
    <p:sldId id="305" r:id="rId16"/>
    <p:sldId id="277" r:id="rId17"/>
    <p:sldId id="270" r:id="rId18"/>
    <p:sldId id="288" r:id="rId19"/>
    <p:sldId id="289" r:id="rId20"/>
    <p:sldId id="273" r:id="rId21"/>
    <p:sldId id="275" r:id="rId22"/>
    <p:sldId id="272" r:id="rId23"/>
    <p:sldId id="306" r:id="rId24"/>
    <p:sldId id="276" r:id="rId25"/>
    <p:sldId id="281" r:id="rId26"/>
    <p:sldId id="283" r:id="rId27"/>
    <p:sldId id="284" r:id="rId28"/>
    <p:sldId id="278" r:id="rId29"/>
    <p:sldId id="279" r:id="rId30"/>
    <p:sldId id="291" r:id="rId31"/>
    <p:sldId id="290" r:id="rId32"/>
    <p:sldId id="307" r:id="rId33"/>
    <p:sldId id="292" r:id="rId34"/>
    <p:sldId id="295" r:id="rId35"/>
    <p:sldId id="311" r:id="rId36"/>
    <p:sldId id="296" r:id="rId37"/>
    <p:sldId id="297" r:id="rId38"/>
    <p:sldId id="308" r:id="rId39"/>
    <p:sldId id="302" r:id="rId40"/>
    <p:sldId id="309" r:id="rId41"/>
    <p:sldId id="298" r:id="rId42"/>
    <p:sldId id="300" r:id="rId43"/>
    <p:sldId id="304" r:id="rId44"/>
    <p:sldId id="310" r:id="rId45"/>
    <p:sldId id="299" r:id="rId46"/>
    <p:sldId id="301" r:id="rId47"/>
    <p:sldId id="3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F1F"/>
    <a:srgbClr val="E2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27"/>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A78B9-8281-4573-9600-BA8E7B1B601E}"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5C216-5E67-4E5B-A6E4-0E63546DA4B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55C216-5E67-4E5B-A6E4-0E63546DA4B9}" type="slidenum">
              <a:rPr lang="en-US" smtClean="0"/>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55C216-5E67-4E5B-A6E4-0E63546DA4B9}" type="slidenum">
              <a:rPr lang="en-US" smtClean="0"/>
              <a:t>18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55C216-5E67-4E5B-A6E4-0E63546DA4B9}" type="slidenum">
              <a:rPr lang="en-US" smtClean="0"/>
              <a:t>19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55C216-5E67-4E5B-A6E4-0E63546DA4B9}" type="slidenum">
              <a:rPr lang="en-US" smtClean="0"/>
              <a:t>20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55C216-5E67-4E5B-A6E4-0E63546DA4B9}" type="slidenum">
              <a:rPr lang="en-US" smtClean="0"/>
              <a:t>21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55C216-5E67-4E5B-A6E4-0E63546DA4B9}" type="slidenum">
              <a:rPr lang="en-US" smtClean="0"/>
              <a:t>28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55C216-5E67-4E5B-A6E4-0E63546DA4B9}" type="slidenum">
              <a:rPr lang="en-US" smtClean="0"/>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308527-651F-4595-BBC7-10DF709E4C61}" type="datetime1">
              <a:rPr lang="en-US" smtClean="0"/>
              <a:t>2/13/2024</a:t>
            </a:fld>
            <a:endParaRPr lang="en-US"/>
          </a:p>
        </p:txBody>
      </p:sp>
      <p:sp>
        <p:nvSpPr>
          <p:cNvPr id="5" name="Footer Placeholder 4"/>
          <p:cNvSpPr>
            <a:spLocks noGrp="1"/>
          </p:cNvSpPr>
          <p:nvPr>
            <p:ph type="ftr" sz="quarter" idx="11"/>
          </p:nvPr>
        </p:nvSpPr>
        <p:spPr/>
        <p:txBody>
          <a:bodyPr/>
          <a:lstStyle/>
          <a:p>
            <a:r>
              <a:rPr lang="en-US"/>
              <a:t>EEE 498/591</a:t>
            </a:r>
          </a:p>
        </p:txBody>
      </p:sp>
      <p:sp>
        <p:nvSpPr>
          <p:cNvPr id="6" name="Slide Number Placeholder 5"/>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881E43-31FC-4DD9-BD45-E05A8A23F3BE}" type="datetime1">
              <a:rPr lang="en-US" smtClean="0"/>
              <a:t>2/13/2024</a:t>
            </a:fld>
            <a:endParaRPr lang="en-US"/>
          </a:p>
        </p:txBody>
      </p:sp>
      <p:sp>
        <p:nvSpPr>
          <p:cNvPr id="6" name="Footer Placeholder 5"/>
          <p:cNvSpPr>
            <a:spLocks noGrp="1"/>
          </p:cNvSpPr>
          <p:nvPr>
            <p:ph type="ftr" sz="quarter" idx="11"/>
          </p:nvPr>
        </p:nvSpPr>
        <p:spPr/>
        <p:txBody>
          <a:bodyPr/>
          <a:lstStyle/>
          <a:p>
            <a:r>
              <a:rPr lang="en-US"/>
              <a:t>EEE 498/591</a:t>
            </a:r>
          </a:p>
        </p:txBody>
      </p:sp>
      <p:sp>
        <p:nvSpPr>
          <p:cNvPr id="7" name="Slide Number Placeholder 6"/>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F65EB5-44E0-4E19-9F87-88AD649695D3}" type="datetime1">
              <a:rPr lang="en-US" smtClean="0"/>
              <a:t>2/13/2024</a:t>
            </a:fld>
            <a:endParaRPr lang="en-US"/>
          </a:p>
        </p:txBody>
      </p:sp>
      <p:sp>
        <p:nvSpPr>
          <p:cNvPr id="5" name="Footer Placeholder 4"/>
          <p:cNvSpPr>
            <a:spLocks noGrp="1"/>
          </p:cNvSpPr>
          <p:nvPr>
            <p:ph type="ftr" sz="quarter" idx="11"/>
          </p:nvPr>
        </p:nvSpPr>
        <p:spPr/>
        <p:txBody>
          <a:bodyPr/>
          <a:lstStyle/>
          <a:p>
            <a:r>
              <a:rPr lang="en-US"/>
              <a:t>EEE 498/591</a:t>
            </a:r>
          </a:p>
        </p:txBody>
      </p:sp>
      <p:sp>
        <p:nvSpPr>
          <p:cNvPr id="6" name="Slide Number Placeholder 5"/>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37F0BD-C4EA-4F4B-BA0B-9E130DE8D102}" type="datetime1">
              <a:rPr lang="en-US" smtClean="0"/>
              <a:t>2/13/2024</a:t>
            </a:fld>
            <a:endParaRPr lang="en-US"/>
          </a:p>
        </p:txBody>
      </p:sp>
      <p:sp>
        <p:nvSpPr>
          <p:cNvPr id="5" name="Footer Placeholder 4"/>
          <p:cNvSpPr>
            <a:spLocks noGrp="1"/>
          </p:cNvSpPr>
          <p:nvPr>
            <p:ph type="ftr" sz="quarter" idx="11"/>
          </p:nvPr>
        </p:nvSpPr>
        <p:spPr/>
        <p:txBody>
          <a:bodyPr/>
          <a:lstStyle/>
          <a:p>
            <a:r>
              <a:rPr lang="en-US"/>
              <a:t>EEE 498/591</a:t>
            </a:r>
          </a:p>
        </p:txBody>
      </p:sp>
      <p:sp>
        <p:nvSpPr>
          <p:cNvPr id="6" name="Slide Number Placeholder 5"/>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4D4951-B526-4469-9AC0-E58BC79E28BC}" type="datetime1">
              <a:rPr lang="en-US" smtClean="0"/>
              <a:t>2/13/2024</a:t>
            </a:fld>
            <a:endParaRPr lang="en-US"/>
          </a:p>
        </p:txBody>
      </p:sp>
      <p:sp>
        <p:nvSpPr>
          <p:cNvPr id="5" name="Footer Placeholder 4"/>
          <p:cNvSpPr>
            <a:spLocks noGrp="1"/>
          </p:cNvSpPr>
          <p:nvPr>
            <p:ph type="ftr" sz="quarter" idx="11"/>
          </p:nvPr>
        </p:nvSpPr>
        <p:spPr/>
        <p:txBody>
          <a:bodyPr/>
          <a:lstStyle/>
          <a:p>
            <a:r>
              <a:rPr lang="en-US"/>
              <a:t>EEE 498/591</a:t>
            </a:r>
          </a:p>
        </p:txBody>
      </p:sp>
      <p:sp>
        <p:nvSpPr>
          <p:cNvPr id="6" name="Slide Number Placeholder 5"/>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0045CC-6765-44F7-91A6-AC616F0E6F7A}" type="datetime1">
              <a:rPr lang="en-US" smtClean="0"/>
              <a:t>2/13/2024</a:t>
            </a:fld>
            <a:endParaRPr lang="en-US"/>
          </a:p>
        </p:txBody>
      </p:sp>
      <p:sp>
        <p:nvSpPr>
          <p:cNvPr id="5" name="Footer Placeholder 4"/>
          <p:cNvSpPr>
            <a:spLocks noGrp="1"/>
          </p:cNvSpPr>
          <p:nvPr>
            <p:ph type="ftr" sz="quarter" idx="11"/>
          </p:nvPr>
        </p:nvSpPr>
        <p:spPr/>
        <p:txBody>
          <a:bodyPr/>
          <a:lstStyle/>
          <a:p>
            <a:r>
              <a:rPr lang="en-US"/>
              <a:t>EEE 498/591</a:t>
            </a:r>
          </a:p>
        </p:txBody>
      </p:sp>
      <p:sp>
        <p:nvSpPr>
          <p:cNvPr id="6" name="Slide Number Placeholder 5"/>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602028-18BE-4CD3-A1F5-C45997077737}" type="datetime1">
              <a:rPr lang="en-US" smtClean="0"/>
              <a:t>2/13/2024</a:t>
            </a:fld>
            <a:endParaRPr lang="en-US"/>
          </a:p>
        </p:txBody>
      </p:sp>
      <p:sp>
        <p:nvSpPr>
          <p:cNvPr id="6" name="Footer Placeholder 5"/>
          <p:cNvSpPr>
            <a:spLocks noGrp="1"/>
          </p:cNvSpPr>
          <p:nvPr>
            <p:ph type="ftr" sz="quarter" idx="11"/>
          </p:nvPr>
        </p:nvSpPr>
        <p:spPr/>
        <p:txBody>
          <a:bodyPr/>
          <a:lstStyle/>
          <a:p>
            <a:r>
              <a:rPr lang="en-US"/>
              <a:t>EEE 498/591</a:t>
            </a:r>
          </a:p>
        </p:txBody>
      </p:sp>
      <p:sp>
        <p:nvSpPr>
          <p:cNvPr id="7" name="Slide Number Placeholder 6"/>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C4913E-DB0C-4D05-88E6-01439800351B}" type="datetime1">
              <a:rPr lang="en-US" smtClean="0"/>
              <a:t>2/13/2024</a:t>
            </a:fld>
            <a:endParaRPr lang="en-US"/>
          </a:p>
        </p:txBody>
      </p:sp>
      <p:sp>
        <p:nvSpPr>
          <p:cNvPr id="8" name="Footer Placeholder 7"/>
          <p:cNvSpPr>
            <a:spLocks noGrp="1"/>
          </p:cNvSpPr>
          <p:nvPr>
            <p:ph type="ftr" sz="quarter" idx="11"/>
          </p:nvPr>
        </p:nvSpPr>
        <p:spPr/>
        <p:txBody>
          <a:bodyPr/>
          <a:lstStyle/>
          <a:p>
            <a:r>
              <a:rPr lang="en-US"/>
              <a:t>EEE 498/591</a:t>
            </a:r>
          </a:p>
        </p:txBody>
      </p:sp>
      <p:sp>
        <p:nvSpPr>
          <p:cNvPr id="9" name="Slide Number Placeholder 8"/>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26AC31-2379-4FC3-A4C9-15CF88245DF2}" type="datetime1">
              <a:rPr lang="en-US" smtClean="0"/>
              <a:t>2/13/2024</a:t>
            </a:fld>
            <a:endParaRPr lang="en-US"/>
          </a:p>
        </p:txBody>
      </p:sp>
      <p:sp>
        <p:nvSpPr>
          <p:cNvPr id="4" name="Footer Placeholder 3"/>
          <p:cNvSpPr>
            <a:spLocks noGrp="1"/>
          </p:cNvSpPr>
          <p:nvPr>
            <p:ph type="ftr" sz="quarter" idx="11"/>
          </p:nvPr>
        </p:nvSpPr>
        <p:spPr/>
        <p:txBody>
          <a:bodyPr/>
          <a:lstStyle/>
          <a:p>
            <a:r>
              <a:rPr lang="en-US"/>
              <a:t>EEE 498/591</a:t>
            </a:r>
          </a:p>
        </p:txBody>
      </p:sp>
      <p:sp>
        <p:nvSpPr>
          <p:cNvPr id="5" name="Slide Number Placeholder 4"/>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15ACFD-D8FD-4B35-9024-44B9655E4CDE}" type="datetime1">
              <a:rPr lang="en-US" smtClean="0"/>
              <a:t>2/13/2024</a:t>
            </a:fld>
            <a:endParaRPr lang="en-US"/>
          </a:p>
        </p:txBody>
      </p:sp>
      <p:sp>
        <p:nvSpPr>
          <p:cNvPr id="3" name="Footer Placeholder 2"/>
          <p:cNvSpPr>
            <a:spLocks noGrp="1"/>
          </p:cNvSpPr>
          <p:nvPr>
            <p:ph type="ftr" sz="quarter" idx="11"/>
          </p:nvPr>
        </p:nvSpPr>
        <p:spPr/>
        <p:txBody>
          <a:bodyPr/>
          <a:lstStyle/>
          <a:p>
            <a:r>
              <a:rPr lang="en-US"/>
              <a:t>EEE 498/591</a:t>
            </a:r>
          </a:p>
        </p:txBody>
      </p:sp>
      <p:sp>
        <p:nvSpPr>
          <p:cNvPr id="4" name="Slide Number Placeholder 3"/>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15ACFD-D8FD-4B35-9024-44B9655E4CDE}" type="datetime1">
              <a:rPr lang="en-US" smtClean="0"/>
              <a:t>2/13/2024</a:t>
            </a:fld>
            <a:endParaRPr lang="en-US"/>
          </a:p>
        </p:txBody>
      </p:sp>
      <p:sp>
        <p:nvSpPr>
          <p:cNvPr id="3" name="Footer Placeholder 2"/>
          <p:cNvSpPr>
            <a:spLocks noGrp="1"/>
          </p:cNvSpPr>
          <p:nvPr>
            <p:ph type="ftr" sz="quarter" idx="11"/>
          </p:nvPr>
        </p:nvSpPr>
        <p:spPr/>
        <p:txBody>
          <a:bodyPr/>
          <a:lstStyle/>
          <a:p>
            <a:r>
              <a:rPr lang="en-US"/>
              <a:t>EEE 498/591</a:t>
            </a:r>
          </a:p>
        </p:txBody>
      </p:sp>
      <p:sp>
        <p:nvSpPr>
          <p:cNvPr id="4" name="Slide Number Placeholder 3"/>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18F6CD-BE23-4B5C-A442-E216BD3D6248}" type="datetime1">
              <a:rPr lang="en-US" smtClean="0"/>
              <a:t>2/13/2024</a:t>
            </a:fld>
            <a:endParaRPr lang="en-US"/>
          </a:p>
        </p:txBody>
      </p:sp>
      <p:sp>
        <p:nvSpPr>
          <p:cNvPr id="6" name="Footer Placeholder 5"/>
          <p:cNvSpPr>
            <a:spLocks noGrp="1"/>
          </p:cNvSpPr>
          <p:nvPr>
            <p:ph type="ftr" sz="quarter" idx="11"/>
          </p:nvPr>
        </p:nvSpPr>
        <p:spPr/>
        <p:txBody>
          <a:bodyPr/>
          <a:lstStyle/>
          <a:p>
            <a:r>
              <a:rPr lang="en-US"/>
              <a:t>EEE 498/591</a:t>
            </a:r>
          </a:p>
        </p:txBody>
      </p:sp>
      <p:sp>
        <p:nvSpPr>
          <p:cNvPr id="7" name="Slide Number Placeholder 6"/>
          <p:cNvSpPr>
            <a:spLocks noGrp="1"/>
          </p:cNvSpPr>
          <p:nvPr>
            <p:ph type="sldNum" sz="quarter" idx="12"/>
          </p:nvPr>
        </p:nvSpPr>
        <p:spPr/>
        <p:txBody>
          <a:bodyPr/>
          <a:lstStyle/>
          <a:p>
            <a:fld id="{A8219B29-7771-488B-88C9-22CE9A2C2A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8E34A6-9562-4592-BA7A-5EDEC75B1C35}" type="datetime1">
              <a:rPr lang="en-US" smtClean="0"/>
              <a:t>2/13/2024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EEE 498/591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19B29-7771-488B-88C9-22CE9A2C2A7C}" type="slidenum">
              <a:rPr lang="en-US" smtClean="0"/>
              <a:t>‹#›</a:t>
            </a:fld>
            <a:endParaRPr lang="en-US"/>
          </a:p>
        </p:txBody>
      </p:sp>
      <p:pic>
        <p:nvPicPr>
          <p:cNvPr id="7" name="Picture 6"/>
          <p:cNvPicPr>
            <a:picLocks noChangeAspect="1"/>
          </p:cNvPicPr>
          <p:nvPr userDrawn="1"/>
        </p:nvPicPr>
        <p:blipFill rotWithShape="1">
          <a:blip r:embed="rId14"/>
          <a:srcRect l="21523" t="20788" r="9710" b="14910"/>
          <a:stretch>
            <a:fillRect/>
          </a:stretch>
        </p:blipFill>
        <p:spPr>
          <a:xfrm>
            <a:off x="179832" y="6040882"/>
            <a:ext cx="1316736" cy="630936"/>
          </a:xfrm>
          <a:prstGeom prst="rect">
            <a:avLst/>
          </a:prstGeom>
        </p:spPr>
      </p:pic>
      <p:cxnSp>
        <p:nvCxnSpPr>
          <p:cNvPr id="8" name="Straight Connector 7"/>
          <p:cNvCxnSpPr/>
          <p:nvPr userDrawn="1"/>
        </p:nvCxnSpPr>
        <p:spPr>
          <a:xfrm>
            <a:off x="0" y="804672"/>
            <a:ext cx="12192000" cy="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0.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urldefense.com/v3/__https:/www.youtube.com/watch?v=SnzCFtsGs1g&amp;list=PL9OnCetH8TYrWFGB4QkDP8HVaY-Aum6Hc&amp;pp=iAQB__;!!IKRxdwAv5BmarQ!ZqHQdtumDVpvc8Fp7aH1cHFfBlpBaAAKN7QrmmieiQGsX_cju8mirUVRsqZED28swBrkmVC3bvUBRqkGpa8V4qo$"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6.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1523" t="20788" r="9710" b="14910"/>
          <a:stretch>
            <a:fillRect/>
          </a:stretch>
        </p:blipFill>
        <p:spPr>
          <a:xfrm>
            <a:off x="179832" y="6040882"/>
            <a:ext cx="1316736" cy="630936"/>
          </a:xfrm>
          <a:prstGeom prst="rect">
            <a:avLst/>
          </a:prstGeom>
        </p:spPr>
      </p:pic>
      <p:sp>
        <p:nvSpPr>
          <p:cNvPr id="9" name="Footer Placeholder 8"/>
          <p:cNvSpPr>
            <a:spLocks noGrp="1"/>
          </p:cNvSpPr>
          <p:nvPr>
            <p:ph type="ftr" sz="quarter" idx="11"/>
          </p:nvPr>
        </p:nvSpPr>
        <p:spPr/>
        <p:txBody>
          <a:bodyPr/>
          <a:lstStyle/>
          <a:p>
            <a:r>
              <a:rPr lang="en-US" dirty="0"/>
              <a:t>EEE 498/591</a:t>
            </a:r>
          </a:p>
        </p:txBody>
      </p:sp>
      <p:sp>
        <p:nvSpPr>
          <p:cNvPr id="4" name="Slide Number Placeholder 3"/>
          <p:cNvSpPr>
            <a:spLocks noGrp="1"/>
          </p:cNvSpPr>
          <p:nvPr>
            <p:ph type="sldNum" sz="quarter" idx="12"/>
          </p:nvPr>
        </p:nvSpPr>
        <p:spPr/>
        <p:txBody>
          <a:bodyPr/>
          <a:lstStyle/>
          <a:p>
            <a:fld id="{A8219B29-7771-488B-88C9-22CE9A2C2A7C}" type="slidenum">
              <a:rPr lang="en-US" smtClean="0"/>
              <a:t>1</a:t>
            </a:fld>
            <a:endParaRPr lang="en-US" dirty="0"/>
          </a:p>
        </p:txBody>
      </p:sp>
      <p:sp>
        <p:nvSpPr>
          <p:cNvPr id="2" name="TextBox 1"/>
          <p:cNvSpPr txBox="1"/>
          <p:nvPr/>
        </p:nvSpPr>
        <p:spPr>
          <a:xfrm>
            <a:off x="179832" y="4425351"/>
            <a:ext cx="8258112" cy="922020"/>
          </a:xfrm>
          <a:prstGeom prst="rect">
            <a:avLst/>
          </a:prstGeom>
          <a:noFill/>
        </p:spPr>
        <p:txBody>
          <a:bodyPr wrap="square" rtlCol="0">
            <a:spAutoFit/>
          </a:bodyPr>
          <a:lstStyle/>
          <a:p>
            <a:r>
              <a:rPr lang="en-US"/>
              <a:t>Name : Mrudhulesh </a:t>
            </a:r>
            <a:r>
              <a:rPr lang="en-US" dirty="0"/>
              <a:t>Kurapati</a:t>
            </a:r>
            <a:br>
              <a:rPr lang="en-US" dirty="0"/>
            </a:br>
            <a:br>
              <a:rPr lang="en-US" dirty="0"/>
            </a:br>
            <a:r>
              <a:rPr lang="en-US" dirty="0"/>
              <a:t>ASU ID</a:t>
            </a:r>
            <a:r>
              <a:rPr lang="en-US"/>
              <a:t>: ___1226364206________________________________________</a:t>
            </a:r>
            <a:endParaRPr lang="en-US" dirty="0"/>
          </a:p>
        </p:txBody>
      </p:sp>
      <p:sp>
        <p:nvSpPr>
          <p:cNvPr id="5" name="Rectangle 4"/>
          <p:cNvSpPr/>
          <p:nvPr/>
        </p:nvSpPr>
        <p:spPr>
          <a:xfrm>
            <a:off x="4557598" y="1350677"/>
            <a:ext cx="3076804"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10</a:t>
            </a:fld>
            <a:endParaRPr lang="en-US"/>
          </a:p>
        </p:txBody>
      </p:sp>
      <p:sp>
        <p:nvSpPr>
          <p:cNvPr id="4" name="TextBox 3"/>
          <p:cNvSpPr txBox="1"/>
          <p:nvPr/>
        </p:nvSpPr>
        <p:spPr>
          <a:xfrm>
            <a:off x="2819546" y="136525"/>
            <a:ext cx="7441909" cy="584775"/>
          </a:xfrm>
          <a:prstGeom prst="rect">
            <a:avLst/>
          </a:prstGeom>
          <a:noFill/>
        </p:spPr>
        <p:txBody>
          <a:bodyPr wrap="none" rtlCol="0">
            <a:spAutoFit/>
          </a:bodyPr>
          <a:lstStyle/>
          <a:p>
            <a:r>
              <a:rPr lang="en-US" sz="3200" b="1" dirty="0"/>
              <a:t>Task -1: Schematic Setup for DC Simulation</a:t>
            </a:r>
          </a:p>
        </p:txBody>
      </p:sp>
      <p:sp>
        <p:nvSpPr>
          <p:cNvPr id="9" name="TextBox 8"/>
          <p:cNvSpPr txBox="1"/>
          <p:nvPr/>
        </p:nvSpPr>
        <p:spPr>
          <a:xfrm>
            <a:off x="134555" y="1266564"/>
            <a:ext cx="6405946" cy="3542636"/>
          </a:xfrm>
          <a:prstGeom prst="rect">
            <a:avLst/>
          </a:prstGeom>
          <a:noFill/>
        </p:spPr>
        <p:txBody>
          <a:bodyPr wrap="square" rtlCol="0">
            <a:spAutoFit/>
          </a:bodyPr>
          <a:lstStyle/>
          <a:p>
            <a:pPr marL="6350" marR="0" indent="-6350">
              <a:lnSpc>
                <a:spcPct val="103000"/>
              </a:lnSpc>
              <a:spcBef>
                <a:spcPts val="0"/>
              </a:spcBef>
              <a:spcAft>
                <a:spcPts val="55"/>
              </a:spcAft>
            </a:pPr>
            <a:r>
              <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To learn the DC simulation environment, we will create a </a:t>
            </a:r>
            <a:br>
              <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br>
            <a:r>
              <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simple resistive voltage divider as follows</a:t>
            </a:r>
            <a:r>
              <a:rPr lang="en-US" kern="1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endPar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p>
            <a:pPr marL="342900" marR="0" indent="-342900">
              <a:lnSpc>
                <a:spcPct val="107000"/>
              </a:lnSpc>
              <a:spcBef>
                <a:spcPts val="0"/>
              </a:spcBef>
              <a:spcAft>
                <a:spcPts val="10"/>
              </a:spcAft>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In the palette window select Lumped-Components (1) category. </a:t>
            </a:r>
          </a:p>
          <a:p>
            <a:pPr marL="342900" marR="0" indent="-342900">
              <a:lnSpc>
                <a:spcPct val="107000"/>
              </a:lnSpc>
              <a:spcBef>
                <a:spcPts val="0"/>
              </a:spcBef>
              <a:spcAft>
                <a:spcPts val="10"/>
              </a:spcAft>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Select resistor </a:t>
            </a:r>
            <a:r>
              <a:rPr lang="en-US"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a:t>
            </a:r>
            <a:r>
              <a:rPr lang="en-US" b="1"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R</a:t>
            </a:r>
            <a:r>
              <a:rPr lang="en-US"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’(2)</a:t>
            </a:r>
            <a:r>
              <a:rPr lang="en-US"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t>
            </a:r>
          </a:p>
          <a:p>
            <a:pPr marL="342900" marR="0" indent="-342900">
              <a:lnSpc>
                <a:spcPct val="107000"/>
              </a:lnSpc>
              <a:spcBef>
                <a:spcPts val="0"/>
              </a:spcBef>
              <a:spcAft>
                <a:spcPts val="10"/>
              </a:spcAft>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Place the resistors in your schematic (3). </a:t>
            </a:r>
          </a:p>
          <a:p>
            <a:pPr marL="342900" marR="0" indent="-342900">
              <a:lnSpc>
                <a:spcPct val="107000"/>
              </a:lnSpc>
              <a:spcBef>
                <a:spcPts val="0"/>
              </a:spcBef>
              <a:spcAft>
                <a:spcPts val="10"/>
              </a:spcAft>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Click on the wire icon (4) on tools bar and connect two resistors. </a:t>
            </a:r>
          </a:p>
          <a:p>
            <a:pPr marL="342900" indent="-342900">
              <a:buFont typeface="Arial" panose="020B0604020202020204" pitchFamily="34" charset="0"/>
              <a:buChar char="•"/>
            </a:pPr>
            <a:r>
              <a:rPr lang="en-US"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Click on the ground icon (5) and place it as shown in the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figure.</a:t>
            </a:r>
            <a:endParaRPr lang="en-US"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p>
            <a:pPr marL="342900" indent="-342900">
              <a:buFont typeface="Arial" panose="020B0604020202020204" pitchFamily="34" charset="0"/>
              <a:buChar char="•"/>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To change the parameters of the Resistor, double click on the component and specify the value needed. </a:t>
            </a:r>
          </a:p>
          <a:p>
            <a:pPr marL="342900" indent="-342900">
              <a:buFont typeface="Arial" panose="020B0604020202020204" pitchFamily="34" charset="0"/>
              <a:buChar char="•"/>
            </a:pPr>
            <a:r>
              <a:rPr lang="en-US" b="1"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R1 = 1000</a:t>
            </a:r>
            <a:r>
              <a:rPr lang="el-GR" b="1"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Ω</a:t>
            </a:r>
            <a:r>
              <a:rPr lang="en-US" b="1"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and R2 = 500</a:t>
            </a:r>
            <a:r>
              <a:rPr lang="el-GR" b="1"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Ω</a:t>
            </a:r>
            <a:endParaRPr lang="en-US"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342900" indent="-342900">
              <a:buFont typeface="Arial" panose="020B0604020202020204" pitchFamily="34" charset="0"/>
              <a:buChar char="•"/>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For simulation purposes, set the temperature to be 27C. </a:t>
            </a:r>
            <a:endParaRPr lang="en-US" dirty="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extLst>
              <a:ext uri="{28A0092B-C50C-407E-A947-70E740481C1C}">
                <a14:useLocalDpi xmlns:a14="http://schemas.microsoft.com/office/drawing/2010/main" val="0"/>
              </a:ext>
            </a:extLst>
          </a:blip>
          <a:srcRect t="4720"/>
          <a:stretch>
            <a:fillRect/>
          </a:stretch>
        </p:blipFill>
        <p:spPr>
          <a:xfrm>
            <a:off x="6540501" y="731313"/>
            <a:ext cx="5421386" cy="3318468"/>
          </a:xfrm>
          <a:prstGeom prst="rect">
            <a:avLst/>
          </a:prstGeom>
        </p:spPr>
      </p:pic>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a:xfrm>
            <a:off x="6952702" y="3961060"/>
            <a:ext cx="2965997" cy="2896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11</a:t>
            </a:fld>
            <a:endParaRPr lang="en-US"/>
          </a:p>
        </p:txBody>
      </p:sp>
      <p:sp>
        <p:nvSpPr>
          <p:cNvPr id="9" name="TextBox 8"/>
          <p:cNvSpPr txBox="1"/>
          <p:nvPr/>
        </p:nvSpPr>
        <p:spPr>
          <a:xfrm>
            <a:off x="225713" y="968703"/>
            <a:ext cx="6047072" cy="2396297"/>
          </a:xfrm>
          <a:prstGeom prst="rect">
            <a:avLst/>
          </a:prstGeom>
          <a:noFill/>
        </p:spPr>
        <p:txBody>
          <a:bodyPr wrap="square" rtlCol="0">
            <a:spAutoFit/>
          </a:bodyPr>
          <a:lstStyle/>
          <a:p>
            <a:pPr marL="285750" marR="426720" indent="-285750" fontAlgn="base">
              <a:lnSpc>
                <a:spcPct val="103000"/>
              </a:lnSpc>
              <a:spcAft>
                <a:spcPts val="55"/>
              </a:spcAft>
              <a:buClr>
                <a:srgbClr val="000000"/>
              </a:buClr>
              <a:buSzPts val="1200"/>
              <a:buFont typeface="Arial" panose="020B0604020202020204" pitchFamily="34" charset="0"/>
              <a:buChar char="•"/>
            </a:pPr>
            <a:r>
              <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In the palette window, change the category to Sources-Freq Domain. </a:t>
            </a:r>
            <a:endPar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285750" marR="426720" lvl="0" indent="-285750" fontAlgn="base">
              <a:lnSpc>
                <a:spcPct val="103000"/>
              </a:lnSpc>
              <a:spcBef>
                <a:spcPts val="0"/>
              </a:spcBef>
              <a:spcAft>
                <a:spcPts val="55"/>
              </a:spcAft>
              <a:buClr>
                <a:srgbClr val="000000"/>
              </a:buClr>
              <a:buSzPts val="1200"/>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Select V_DC from components and place it in your schematic. </a:t>
            </a:r>
          </a:p>
          <a:p>
            <a:pPr marL="285750" marR="426720" lvl="0" indent="-285750" fontAlgn="base">
              <a:lnSpc>
                <a:spcPct val="103000"/>
              </a:lnSpc>
              <a:spcBef>
                <a:spcPts val="0"/>
              </a:spcBef>
              <a:spcAft>
                <a:spcPts val="55"/>
              </a:spcAft>
              <a:buClr>
                <a:srgbClr val="000000"/>
              </a:buClr>
              <a:buSzPts val="1200"/>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Connect the dc voltage (Vdc) to the other components and place its ground. </a:t>
            </a:r>
          </a:p>
          <a:p>
            <a:pPr marL="285750" marR="426720" lvl="0" indent="-285750" fontAlgn="base">
              <a:lnSpc>
                <a:spcPct val="103000"/>
              </a:lnSpc>
              <a:spcBef>
                <a:spcPts val="0"/>
              </a:spcBef>
              <a:spcAft>
                <a:spcPts val="55"/>
              </a:spcAft>
              <a:buClr>
                <a:srgbClr val="000000"/>
              </a:buClr>
              <a:buSzPts val="1200"/>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Select the DC simulation component (</a:t>
            </a:r>
            <a:r>
              <a:rPr lang="en-US" b="1"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DC</a:t>
            </a:r>
            <a: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and place it in your schematic. Select </a:t>
            </a:r>
            <a:r>
              <a:rPr lang="en-US" b="1"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V1 = 2V</a:t>
            </a:r>
          </a:p>
        </p:txBody>
      </p:sp>
      <p:sp>
        <p:nvSpPr>
          <p:cNvPr id="5" name="TextBox 4"/>
          <p:cNvSpPr txBox="1"/>
          <p:nvPr/>
        </p:nvSpPr>
        <p:spPr>
          <a:xfrm>
            <a:off x="4191394" y="136525"/>
            <a:ext cx="5026569" cy="584775"/>
          </a:xfrm>
          <a:prstGeom prst="rect">
            <a:avLst/>
          </a:prstGeom>
          <a:noFill/>
        </p:spPr>
        <p:txBody>
          <a:bodyPr wrap="none" rtlCol="0">
            <a:spAutoFit/>
          </a:bodyPr>
          <a:lstStyle/>
          <a:p>
            <a:r>
              <a:rPr lang="en-US" sz="3200" b="1" dirty="0"/>
              <a:t>Task -1: DC Simulation Setup</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a:xfrm>
            <a:off x="6818811" y="862027"/>
            <a:ext cx="5373189" cy="4023482"/>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a:xfrm>
            <a:off x="1549731" y="3352016"/>
            <a:ext cx="5154947" cy="300433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12</a:t>
            </a:fld>
            <a:endParaRPr lang="en-US"/>
          </a:p>
        </p:txBody>
      </p:sp>
      <p:sp>
        <p:nvSpPr>
          <p:cNvPr id="9" name="TextBox 8"/>
          <p:cNvSpPr txBox="1"/>
          <p:nvPr/>
        </p:nvSpPr>
        <p:spPr>
          <a:xfrm>
            <a:off x="277965" y="1694268"/>
            <a:ext cx="6047072" cy="2377574"/>
          </a:xfrm>
          <a:prstGeom prst="rect">
            <a:avLst/>
          </a:prstGeom>
          <a:noFill/>
        </p:spPr>
        <p:txBody>
          <a:bodyPr wrap="square" rtlCol="0">
            <a:spAutoFit/>
          </a:bodyPr>
          <a:lstStyle/>
          <a:p>
            <a:pPr marL="285750" marR="426720" lvl="0" indent="-285750" fontAlgn="base">
              <a:lnSpc>
                <a:spcPct val="103000"/>
              </a:lnSpc>
              <a:spcBef>
                <a:spcPts val="0"/>
              </a:spcBef>
              <a:spcAft>
                <a:spcPts val="55"/>
              </a:spcAft>
              <a:buClr>
                <a:srgbClr val="000000"/>
              </a:buClr>
              <a:buSzPts val="1200"/>
              <a:buFont typeface="Arial" panose="020B0604020202020204" pitchFamily="34" charset="0"/>
              <a:buChar char="•"/>
            </a:pPr>
            <a:r>
              <a:rPr lang="en-US" sz="24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Place the labels to highlight the nodes </a:t>
            </a:r>
            <a:r>
              <a:rPr lang="en-US" sz="2400"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of interest (1).</a:t>
            </a:r>
          </a:p>
          <a:p>
            <a:pPr marL="285750" marR="426720" lvl="0" indent="-285750" fontAlgn="base">
              <a:lnSpc>
                <a:spcPct val="103000"/>
              </a:lnSpc>
              <a:spcBef>
                <a:spcPts val="0"/>
              </a:spcBef>
              <a:spcAft>
                <a:spcPts val="55"/>
              </a:spcAft>
              <a:buClr>
                <a:srgbClr val="000000"/>
              </a:buClr>
              <a:buSzPts val="1200"/>
              <a:buFont typeface="Arial" panose="020B0604020202020204" pitchFamily="34" charset="0"/>
              <a:buChar char="•"/>
            </a:pPr>
            <a:r>
              <a:rPr lang="en-US" sz="2400"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Click on the Run Simulation icon on the tool palette (2).</a:t>
            </a:r>
          </a:p>
          <a:p>
            <a:pPr marL="285750" marR="426720" lvl="0" indent="-285750" fontAlgn="base">
              <a:lnSpc>
                <a:spcPct val="103000"/>
              </a:lnSpc>
              <a:spcBef>
                <a:spcPts val="0"/>
              </a:spcBef>
              <a:spcAft>
                <a:spcPts val="55"/>
              </a:spcAft>
              <a:buClr>
                <a:srgbClr val="000000"/>
              </a:buClr>
              <a:buSzPts val="1200"/>
              <a:buFont typeface="Arial" panose="020B0604020202020204" pitchFamily="34" charset="0"/>
              <a:buChar char="•"/>
            </a:pPr>
            <a:r>
              <a:rPr lang="en-US" sz="2400" kern="1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Annotate the voltages and the currents with the help of the annotate icon (3). </a:t>
            </a:r>
          </a:p>
        </p:txBody>
      </p:sp>
      <p:sp>
        <p:nvSpPr>
          <p:cNvPr id="5" name="TextBox 4"/>
          <p:cNvSpPr txBox="1"/>
          <p:nvPr/>
        </p:nvSpPr>
        <p:spPr>
          <a:xfrm>
            <a:off x="3789622" y="175561"/>
            <a:ext cx="5268622" cy="584775"/>
          </a:xfrm>
          <a:prstGeom prst="rect">
            <a:avLst/>
          </a:prstGeom>
          <a:noFill/>
        </p:spPr>
        <p:txBody>
          <a:bodyPr wrap="none" rtlCol="0">
            <a:spAutoFit/>
          </a:bodyPr>
          <a:lstStyle/>
          <a:p>
            <a:r>
              <a:rPr lang="en-US" sz="3200" b="1" dirty="0"/>
              <a:t>Task -1: DC Simulation Results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a:xfrm>
            <a:off x="5727986" y="1071647"/>
            <a:ext cx="6236406" cy="36179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13</a:t>
            </a:fld>
            <a:endParaRPr lang="en-US"/>
          </a:p>
        </p:txBody>
      </p:sp>
      <p:graphicFrame>
        <p:nvGraphicFramePr>
          <p:cNvPr id="5" name="Table 4"/>
          <p:cNvGraphicFramePr>
            <a:graphicFrameLocks noGrp="1"/>
          </p:cNvGraphicFramePr>
          <p:nvPr/>
        </p:nvGraphicFramePr>
        <p:xfrm>
          <a:off x="6439990" y="4794069"/>
          <a:ext cx="5460274" cy="1562280"/>
        </p:xfrm>
        <a:graphic>
          <a:graphicData uri="http://schemas.openxmlformats.org/drawingml/2006/table">
            <a:tbl>
              <a:tblPr firstRow="1" bandRow="1">
                <a:tableStyleId>{D7AC3CCA-C797-4891-BE02-D94E43425B78}</a:tableStyleId>
              </a:tblPr>
              <a:tblGrid>
                <a:gridCol w="1413660">
                  <a:extLst>
                    <a:ext uri="{9D8B030D-6E8A-4147-A177-3AD203B41FA5}">
                      <a16:colId xmlns:a16="http://schemas.microsoft.com/office/drawing/2014/main" val="20000"/>
                    </a:ext>
                  </a:extLst>
                </a:gridCol>
                <a:gridCol w="1196364">
                  <a:extLst>
                    <a:ext uri="{9D8B030D-6E8A-4147-A177-3AD203B41FA5}">
                      <a16:colId xmlns:a16="http://schemas.microsoft.com/office/drawing/2014/main" val="20001"/>
                    </a:ext>
                  </a:extLst>
                </a:gridCol>
                <a:gridCol w="1492312">
                  <a:extLst>
                    <a:ext uri="{9D8B030D-6E8A-4147-A177-3AD203B41FA5}">
                      <a16:colId xmlns:a16="http://schemas.microsoft.com/office/drawing/2014/main" val="20002"/>
                    </a:ext>
                  </a:extLst>
                </a:gridCol>
                <a:gridCol w="1357938">
                  <a:extLst>
                    <a:ext uri="{9D8B030D-6E8A-4147-A177-3AD203B41FA5}">
                      <a16:colId xmlns:a16="http://schemas.microsoft.com/office/drawing/2014/main" val="20003"/>
                    </a:ext>
                  </a:extLst>
                </a:gridCol>
              </a:tblGrid>
              <a:tr h="520760">
                <a:tc>
                  <a:txBody>
                    <a:bodyPr/>
                    <a:lstStyle/>
                    <a:p>
                      <a:pPr algn="ctr"/>
                      <a:endParaRPr lang="en-US" dirty="0"/>
                    </a:p>
                  </a:txBody>
                  <a:tcPr/>
                </a:tc>
                <a:tc>
                  <a:txBody>
                    <a:bodyPr/>
                    <a:lstStyle/>
                    <a:p>
                      <a:pPr algn="ctr"/>
                      <a:r>
                        <a:rPr lang="en-US" dirty="0"/>
                        <a:t>SI Unit</a:t>
                      </a:r>
                    </a:p>
                  </a:txBody>
                  <a:tcPr/>
                </a:tc>
                <a:tc>
                  <a:txBody>
                    <a:bodyPr/>
                    <a:lstStyle/>
                    <a:p>
                      <a:pPr algn="ctr"/>
                      <a:r>
                        <a:rPr lang="en-US" dirty="0"/>
                        <a:t>Calculation</a:t>
                      </a:r>
                    </a:p>
                  </a:txBody>
                  <a:tcPr/>
                </a:tc>
                <a:tc>
                  <a:txBody>
                    <a:bodyPr/>
                    <a:lstStyle/>
                    <a:p>
                      <a:pPr algn="ctr"/>
                      <a:r>
                        <a:rPr lang="en-US" dirty="0"/>
                        <a:t>Simulation</a:t>
                      </a:r>
                    </a:p>
                  </a:txBody>
                  <a:tcPr/>
                </a:tc>
                <a:extLst>
                  <a:ext uri="{0D108BD9-81ED-4DB2-BD59-A6C34878D82A}">
                    <a16:rowId xmlns:a16="http://schemas.microsoft.com/office/drawing/2014/main" val="10000"/>
                  </a:ext>
                </a:extLst>
              </a:tr>
              <a:tr h="520760">
                <a:tc>
                  <a:txBody>
                    <a:bodyPr/>
                    <a:lstStyle/>
                    <a:p>
                      <a:pPr algn="ctr"/>
                      <a:r>
                        <a:rPr lang="en-US" dirty="0"/>
                        <a:t>Node-v2 (V)</a:t>
                      </a:r>
                    </a:p>
                  </a:txBody>
                  <a:tcPr/>
                </a:tc>
                <a:tc>
                  <a:txBody>
                    <a:bodyPr/>
                    <a:lstStyle/>
                    <a:p>
                      <a:pPr algn="ctr"/>
                      <a:r>
                        <a:rPr lang="en-US" dirty="0"/>
                        <a:t>Volts</a:t>
                      </a:r>
                    </a:p>
                  </a:txBody>
                  <a:tcPr/>
                </a:tc>
                <a:tc>
                  <a:txBody>
                    <a:bodyPr/>
                    <a:lstStyle/>
                    <a:p>
                      <a:pPr algn="ctr"/>
                      <a:r>
                        <a:rPr lang="en-US" dirty="0"/>
                        <a:t>667mV</a:t>
                      </a:r>
                    </a:p>
                  </a:txBody>
                  <a:tcPr/>
                </a:tc>
                <a:tc>
                  <a:txBody>
                    <a:bodyPr/>
                    <a:lstStyle/>
                    <a:p>
                      <a:pPr algn="ctr"/>
                      <a:r>
                        <a:rPr lang="en-US" dirty="0"/>
                        <a:t>667mV</a:t>
                      </a:r>
                    </a:p>
                  </a:txBody>
                  <a:tcPr/>
                </a:tc>
                <a:extLst>
                  <a:ext uri="{0D108BD9-81ED-4DB2-BD59-A6C34878D82A}">
                    <a16:rowId xmlns:a16="http://schemas.microsoft.com/office/drawing/2014/main" val="10001"/>
                  </a:ext>
                </a:extLst>
              </a:tr>
              <a:tr h="520760">
                <a:tc>
                  <a:txBody>
                    <a:bodyPr/>
                    <a:lstStyle/>
                    <a:p>
                      <a:pPr algn="ctr"/>
                      <a:r>
                        <a:rPr lang="en-US" dirty="0"/>
                        <a:t>Node-v2 (I)</a:t>
                      </a:r>
                    </a:p>
                  </a:txBody>
                  <a:tcPr/>
                </a:tc>
                <a:tc>
                  <a:txBody>
                    <a:bodyPr/>
                    <a:lstStyle/>
                    <a:p>
                      <a:pPr algn="ctr"/>
                      <a:r>
                        <a:rPr lang="en-US" dirty="0"/>
                        <a:t>Ampere </a:t>
                      </a:r>
                    </a:p>
                  </a:txBody>
                  <a:tcPr/>
                </a:tc>
                <a:tc>
                  <a:txBody>
                    <a:bodyPr/>
                    <a:lstStyle/>
                    <a:p>
                      <a:pPr algn="ctr"/>
                      <a:r>
                        <a:rPr lang="en-US" dirty="0"/>
                        <a:t>1.33mA</a:t>
                      </a:r>
                    </a:p>
                  </a:txBody>
                  <a:tcPr/>
                </a:tc>
                <a:tc>
                  <a:txBody>
                    <a:bodyPr/>
                    <a:lstStyle/>
                    <a:p>
                      <a:pPr algn="ctr"/>
                      <a:r>
                        <a:rPr lang="en-US" dirty="0"/>
                        <a:t>1.33mA</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838200" y="2359903"/>
            <a:ext cx="4975721" cy="461665"/>
          </a:xfrm>
          <a:prstGeom prst="rect">
            <a:avLst/>
          </a:prstGeom>
          <a:noFill/>
        </p:spPr>
        <p:txBody>
          <a:bodyPr wrap="none" rtlCol="0">
            <a:spAutoFit/>
          </a:bodyPr>
          <a:lstStyle/>
          <a:p>
            <a:r>
              <a:rPr lang="en-US" sz="2400" b="1" dirty="0">
                <a:solidFill>
                  <a:srgbClr val="FF0000"/>
                </a:solidFill>
              </a:rPr>
              <a:t>Place your schematic screenshot here</a:t>
            </a:r>
          </a:p>
        </p:txBody>
      </p:sp>
      <p:sp>
        <p:nvSpPr>
          <p:cNvPr id="6" name="TextBox 5"/>
          <p:cNvSpPr txBox="1"/>
          <p:nvPr/>
        </p:nvSpPr>
        <p:spPr>
          <a:xfrm>
            <a:off x="3738160" y="149267"/>
            <a:ext cx="5403659" cy="584775"/>
          </a:xfrm>
          <a:prstGeom prst="rect">
            <a:avLst/>
          </a:prstGeom>
          <a:noFill/>
        </p:spPr>
        <p:txBody>
          <a:bodyPr wrap="none" rtlCol="0">
            <a:spAutoFit/>
          </a:bodyPr>
          <a:lstStyle/>
          <a:p>
            <a:r>
              <a:rPr lang="en-US" sz="3200" b="1" dirty="0"/>
              <a:t>Task -1: DC Simulation REPORT</a:t>
            </a:r>
          </a:p>
        </p:txBody>
      </p:sp>
      <p:sp>
        <p:nvSpPr>
          <p:cNvPr id="10" name="TextBox 9"/>
          <p:cNvSpPr txBox="1"/>
          <p:nvPr/>
        </p:nvSpPr>
        <p:spPr>
          <a:xfrm>
            <a:off x="7971031" y="904490"/>
            <a:ext cx="4022337" cy="400110"/>
          </a:xfrm>
          <a:prstGeom prst="rect">
            <a:avLst/>
          </a:prstGeom>
          <a:noFill/>
        </p:spPr>
        <p:txBody>
          <a:bodyPr wrap="square" rtlCol="0">
            <a:spAutoFit/>
          </a:bodyPr>
          <a:lstStyle/>
          <a:p>
            <a:r>
              <a:rPr lang="en-US" sz="2000" dirty="0"/>
              <a:t>Reference figure:</a:t>
            </a:r>
          </a:p>
        </p:txBody>
      </p:sp>
      <p:sp>
        <p:nvSpPr>
          <p:cNvPr id="11" name="TextBox 10"/>
          <p:cNvSpPr txBox="1"/>
          <p:nvPr/>
        </p:nvSpPr>
        <p:spPr>
          <a:xfrm>
            <a:off x="6313255" y="4065997"/>
            <a:ext cx="5771554" cy="707886"/>
          </a:xfrm>
          <a:prstGeom prst="rect">
            <a:avLst/>
          </a:prstGeom>
          <a:noFill/>
        </p:spPr>
        <p:txBody>
          <a:bodyPr wrap="square" rtlCol="0">
            <a:spAutoFit/>
          </a:bodyPr>
          <a:lstStyle/>
          <a:p>
            <a:r>
              <a:rPr lang="en-US" sz="2000" dirty="0"/>
              <a:t>Fill the below table with the DC simulation annotated values and your corresponding hand calculations:</a:t>
            </a:r>
          </a:p>
        </p:txBody>
      </p:sp>
      <p:pic>
        <p:nvPicPr>
          <p:cNvPr id="12" name="Picture 11"/>
          <p:cNvPicPr/>
          <p:nvPr/>
        </p:nvPicPr>
        <p:blipFill>
          <a:blip r:embed="rId2">
            <a:extLst>
              <a:ext uri="{28A0092B-C50C-407E-A947-70E740481C1C}">
                <a14:useLocalDpi xmlns:a14="http://schemas.microsoft.com/office/drawing/2010/main" val="0"/>
              </a:ext>
            </a:extLst>
          </a:blip>
          <a:srcRect/>
          <a:stretch>
            <a:fillRect/>
          </a:stretch>
        </p:blipFill>
        <p:spPr>
          <a:xfrm>
            <a:off x="7837714" y="1304600"/>
            <a:ext cx="3516086" cy="2515789"/>
          </a:xfrm>
          <a:prstGeom prst="rect">
            <a:avLst/>
          </a:prstGeom>
        </p:spPr>
      </p:pic>
      <p:pic>
        <p:nvPicPr>
          <p:cNvPr id="8" name="Picture 7" descr="A diagram of electrical circuits&#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32" y="1029025"/>
            <a:ext cx="6114623" cy="40581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14</a:t>
            </a:fld>
            <a:endParaRPr lang="en-US"/>
          </a:p>
        </p:txBody>
      </p:sp>
      <p:sp>
        <p:nvSpPr>
          <p:cNvPr id="8" name="TextBox 7"/>
          <p:cNvSpPr txBox="1"/>
          <p:nvPr/>
        </p:nvSpPr>
        <p:spPr>
          <a:xfrm>
            <a:off x="3118294" y="2782669"/>
            <a:ext cx="5955413" cy="830997"/>
          </a:xfrm>
          <a:prstGeom prst="rect">
            <a:avLst/>
          </a:prstGeom>
          <a:noFill/>
        </p:spPr>
        <p:txBody>
          <a:bodyPr wrap="none" rtlCol="0">
            <a:spAutoFit/>
          </a:bodyPr>
          <a:lstStyle/>
          <a:p>
            <a:pPr algn="ctr"/>
            <a:r>
              <a:rPr lang="en-US" sz="2400" b="1" dirty="0">
                <a:solidFill>
                  <a:srgbClr val="FF0000"/>
                </a:solidFill>
              </a:rPr>
              <a:t>Place a screenshot of your Hand Calculations </a:t>
            </a:r>
            <a:br>
              <a:rPr lang="en-US" sz="2400" b="1" dirty="0">
                <a:solidFill>
                  <a:srgbClr val="FF0000"/>
                </a:solidFill>
              </a:rPr>
            </a:br>
            <a:r>
              <a:rPr lang="en-US" sz="2400" b="1" dirty="0">
                <a:solidFill>
                  <a:srgbClr val="FF0000"/>
                </a:solidFill>
              </a:rPr>
              <a:t>for DC Simulation HERE</a:t>
            </a:r>
          </a:p>
        </p:txBody>
      </p:sp>
      <p:sp>
        <p:nvSpPr>
          <p:cNvPr id="6" name="TextBox 5"/>
          <p:cNvSpPr txBox="1"/>
          <p:nvPr/>
        </p:nvSpPr>
        <p:spPr>
          <a:xfrm>
            <a:off x="3542212" y="136525"/>
            <a:ext cx="5621667" cy="584775"/>
          </a:xfrm>
          <a:prstGeom prst="rect">
            <a:avLst/>
          </a:prstGeom>
          <a:noFill/>
        </p:spPr>
        <p:txBody>
          <a:bodyPr wrap="none" rtlCol="0">
            <a:spAutoFit/>
          </a:bodyPr>
          <a:lstStyle/>
          <a:p>
            <a:r>
              <a:rPr lang="en-US" sz="3200" b="1" dirty="0"/>
              <a:t>Task -1: DC Simulation - REPORT</a:t>
            </a:r>
          </a:p>
        </p:txBody>
      </p:sp>
      <p:pic>
        <p:nvPicPr>
          <p:cNvPr id="5" name="Picture 4" descr="A piece of paper with writing on it&#10;&#10;Description automatically generated">
            <a:extLst>
              <a:ext uri="{FF2B5EF4-FFF2-40B4-BE49-F238E27FC236}">
                <a16:creationId xmlns:a16="http://schemas.microsoft.com/office/drawing/2014/main" id="{301AD2DD-580C-9F58-9D95-7CA304E25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63" y="797710"/>
            <a:ext cx="10909955" cy="59237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15</a:t>
            </a:fld>
            <a:endParaRPr lang="en-US"/>
          </a:p>
        </p:txBody>
      </p:sp>
      <p:sp>
        <p:nvSpPr>
          <p:cNvPr id="4" name="TextBox 3"/>
          <p:cNvSpPr txBox="1"/>
          <p:nvPr/>
        </p:nvSpPr>
        <p:spPr>
          <a:xfrm>
            <a:off x="2869740" y="2278512"/>
            <a:ext cx="7112460" cy="584775"/>
          </a:xfrm>
          <a:prstGeom prst="rect">
            <a:avLst/>
          </a:prstGeom>
          <a:noFill/>
        </p:spPr>
        <p:txBody>
          <a:bodyPr wrap="none" rtlCol="0">
            <a:spAutoFit/>
          </a:bodyPr>
          <a:lstStyle/>
          <a:p>
            <a:r>
              <a:rPr lang="en-US" sz="3200" b="1" dirty="0"/>
              <a:t>Task 2 – Scattering Parameter Simulation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16</a:t>
            </a:fld>
            <a:endParaRPr lang="en-US"/>
          </a:p>
        </p:txBody>
      </p:sp>
      <p:sp>
        <p:nvSpPr>
          <p:cNvPr id="6" name="TextBox 5"/>
          <p:cNvSpPr txBox="1"/>
          <p:nvPr/>
        </p:nvSpPr>
        <p:spPr>
          <a:xfrm>
            <a:off x="4327492" y="136525"/>
            <a:ext cx="4699556" cy="584775"/>
          </a:xfrm>
          <a:prstGeom prst="rect">
            <a:avLst/>
          </a:prstGeom>
          <a:noFill/>
        </p:spPr>
        <p:txBody>
          <a:bodyPr wrap="none" rtlCol="0">
            <a:spAutoFit/>
          </a:bodyPr>
          <a:lstStyle/>
          <a:p>
            <a:r>
              <a:rPr lang="en-US" sz="3200" b="1" dirty="0"/>
              <a:t>Task -2: S Parameters Intro</a:t>
            </a:r>
          </a:p>
        </p:txBody>
      </p:sp>
      <p:sp>
        <p:nvSpPr>
          <p:cNvPr id="4" name="TextBox 3"/>
          <p:cNvSpPr txBox="1"/>
          <p:nvPr/>
        </p:nvSpPr>
        <p:spPr>
          <a:xfrm>
            <a:off x="601312" y="2082834"/>
            <a:ext cx="3726180" cy="3624390"/>
          </a:xfrm>
          <a:prstGeom prst="rect">
            <a:avLst/>
          </a:prstGeom>
          <a:noFill/>
        </p:spPr>
        <p:txBody>
          <a:bodyPr wrap="square" rtlCol="0">
            <a:spAutoFit/>
          </a:bodyPr>
          <a:lstStyle/>
          <a:p>
            <a:pPr marR="426720" lvl="0" fontAlgn="base">
              <a:lnSpc>
                <a:spcPct val="103000"/>
              </a:lnSpc>
              <a:spcBef>
                <a:spcPts val="0"/>
              </a:spcBef>
              <a:spcAft>
                <a:spcPts val="55"/>
              </a:spcAft>
              <a:buClr>
                <a:srgbClr val="000000"/>
              </a:buClr>
              <a:buSzPts val="1200"/>
            </a:pP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In this section we will take a deep dive into the two-port network and the s-parameters. </a:t>
            </a:r>
          </a:p>
          <a:p>
            <a:pPr marR="426720" lvl="0" fontAlgn="base">
              <a:lnSpc>
                <a:spcPct val="103000"/>
              </a:lnSpc>
              <a:spcBef>
                <a:spcPts val="0"/>
              </a:spcBef>
              <a:spcAft>
                <a:spcPts val="55"/>
              </a:spcAft>
              <a:buClr>
                <a:srgbClr val="000000"/>
              </a:buClr>
              <a:buSzPts val="1200"/>
            </a:pPr>
            <a:endPar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285750" marR="426720" lvl="0" indent="-285750" fontAlgn="base">
              <a:lnSpc>
                <a:spcPct val="103000"/>
              </a:lnSpc>
              <a:spcBef>
                <a:spcPts val="0"/>
              </a:spcBef>
              <a:spcAft>
                <a:spcPts val="55"/>
              </a:spcAft>
              <a:buClr>
                <a:srgbClr val="000000"/>
              </a:buClr>
              <a:buSzPts val="1200"/>
              <a:buFont typeface="Arial" panose="020B0604020202020204" pitchFamily="34" charset="0"/>
              <a:buChar char="•"/>
            </a:pP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How do we model them and simulate them? </a:t>
            </a:r>
          </a:p>
          <a:p>
            <a:pPr marR="426720" lvl="0" fontAlgn="base">
              <a:lnSpc>
                <a:spcPct val="103000"/>
              </a:lnSpc>
              <a:spcBef>
                <a:spcPts val="0"/>
              </a:spcBef>
              <a:spcAft>
                <a:spcPts val="55"/>
              </a:spcAft>
              <a:buClr>
                <a:srgbClr val="000000"/>
              </a:buClr>
              <a:buSzPts val="1200"/>
            </a:pPr>
            <a:endPar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285750" marR="426720" lvl="0" indent="-28575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How do we interpret the various plots associated with a two-port network?</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endPar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5" name="TextBox 4"/>
          <p:cNvSpPr txBox="1"/>
          <p:nvPr/>
        </p:nvSpPr>
        <p:spPr>
          <a:xfrm>
            <a:off x="432148" y="1289269"/>
            <a:ext cx="3178306"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What are we learning?</a:t>
            </a:r>
          </a:p>
        </p:txBody>
      </p:sp>
      <p:pic>
        <p:nvPicPr>
          <p:cNvPr id="8" name="Picture 7"/>
          <p:cNvPicPr>
            <a:picLocks noChangeAspect="1"/>
          </p:cNvPicPr>
          <p:nvPr/>
        </p:nvPicPr>
        <p:blipFill>
          <a:blip r:embed="rId3"/>
          <a:stretch>
            <a:fillRect/>
          </a:stretch>
        </p:blipFill>
        <p:spPr>
          <a:xfrm>
            <a:off x="4327492" y="1967600"/>
            <a:ext cx="6916141" cy="2437117"/>
          </a:xfrm>
          <a:prstGeom prst="rect">
            <a:avLst/>
          </a:prstGeom>
        </p:spPr>
      </p:pic>
      <p:sp>
        <p:nvSpPr>
          <p:cNvPr id="9" name="TextBox 8"/>
          <p:cNvSpPr txBox="1"/>
          <p:nvPr/>
        </p:nvSpPr>
        <p:spPr>
          <a:xfrm>
            <a:off x="10058400" y="5943600"/>
            <a:ext cx="2058577" cy="261610"/>
          </a:xfrm>
          <a:prstGeom prst="rect">
            <a:avLst/>
          </a:prstGeom>
          <a:noFill/>
        </p:spPr>
        <p:txBody>
          <a:bodyPr wrap="none" rtlCol="0">
            <a:spAutoFit/>
          </a:bodyPr>
          <a:lstStyle/>
          <a:p>
            <a:r>
              <a:rPr lang="en-US" sz="1100" dirty="0"/>
              <a:t>* Image courtesy Analog Devices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17</a:t>
            </a:fld>
            <a:endParaRPr lang="en-US"/>
          </a:p>
        </p:txBody>
      </p:sp>
      <p:sp>
        <p:nvSpPr>
          <p:cNvPr id="6" name="TextBox 5"/>
          <p:cNvSpPr txBox="1"/>
          <p:nvPr/>
        </p:nvSpPr>
        <p:spPr>
          <a:xfrm>
            <a:off x="4038600" y="148129"/>
            <a:ext cx="4699556" cy="584775"/>
          </a:xfrm>
          <a:prstGeom prst="rect">
            <a:avLst/>
          </a:prstGeom>
          <a:noFill/>
        </p:spPr>
        <p:txBody>
          <a:bodyPr wrap="none" rtlCol="0">
            <a:spAutoFit/>
          </a:bodyPr>
          <a:lstStyle/>
          <a:p>
            <a:r>
              <a:rPr lang="en-US" sz="3200" b="1" dirty="0"/>
              <a:t>Task -2: S Parameters Intro</a:t>
            </a:r>
          </a:p>
        </p:txBody>
      </p:sp>
      <p:sp>
        <p:nvSpPr>
          <p:cNvPr id="4" name="TextBox 3"/>
          <p:cNvSpPr txBox="1"/>
          <p:nvPr/>
        </p:nvSpPr>
        <p:spPr>
          <a:xfrm>
            <a:off x="182881" y="1325880"/>
            <a:ext cx="11247120" cy="646331"/>
          </a:xfrm>
          <a:prstGeom prst="rect">
            <a:avLst/>
          </a:prstGeom>
          <a:noFill/>
        </p:spPr>
        <p:txBody>
          <a:bodyPr wrap="square" rtlCol="0">
            <a:spAutoFit/>
          </a:bodyPr>
          <a:lstStyle/>
          <a:p>
            <a:r>
              <a:rPr lang="en-US" dirty="0"/>
              <a:t>Scattering parameters or S-parameters are a mathematical representation of how RF energy propagates through a system and holds information of the fundamental characteristics. </a:t>
            </a:r>
          </a:p>
        </p:txBody>
      </p:sp>
      <p:pic>
        <p:nvPicPr>
          <p:cNvPr id="7" name="Picture 6"/>
          <p:cNvPicPr>
            <a:picLocks noChangeAspect="1"/>
          </p:cNvPicPr>
          <p:nvPr/>
        </p:nvPicPr>
        <p:blipFill>
          <a:blip r:embed="rId2"/>
          <a:stretch>
            <a:fillRect/>
          </a:stretch>
        </p:blipFill>
        <p:spPr>
          <a:xfrm>
            <a:off x="182881" y="2157235"/>
            <a:ext cx="7325747" cy="2543530"/>
          </a:xfrm>
          <a:prstGeom prst="rect">
            <a:avLst/>
          </a:prstGeom>
        </p:spPr>
      </p:pic>
      <p:sp>
        <p:nvSpPr>
          <p:cNvPr id="8" name="TextBox 7"/>
          <p:cNvSpPr txBox="1"/>
          <p:nvPr/>
        </p:nvSpPr>
        <p:spPr>
          <a:xfrm>
            <a:off x="10058400" y="5943600"/>
            <a:ext cx="2058577" cy="261610"/>
          </a:xfrm>
          <a:prstGeom prst="rect">
            <a:avLst/>
          </a:prstGeom>
          <a:noFill/>
        </p:spPr>
        <p:txBody>
          <a:bodyPr wrap="none" rtlCol="0">
            <a:spAutoFit/>
          </a:bodyPr>
          <a:lstStyle/>
          <a:p>
            <a:r>
              <a:rPr lang="en-US" sz="1100" dirty="0"/>
              <a:t>* Image courtesy Analog Devices</a:t>
            </a:r>
          </a:p>
        </p:txBody>
      </p:sp>
      <mc:AlternateContent xmlns:mc="http://schemas.openxmlformats.org/markup-compatibility/2006" xmlns:a14="http://schemas.microsoft.com/office/drawing/2010/main">
        <mc:Choice Requires="a14">
          <p:sp>
            <p:nvSpPr>
              <p:cNvPr id="9" name="TextBox 8"/>
              <p:cNvSpPr txBox="1"/>
              <p:nvPr/>
            </p:nvSpPr>
            <p:spPr>
              <a:xfrm>
                <a:off x="7480116" y="2363425"/>
                <a:ext cx="934422" cy="571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𝒔</m:t>
                          </m:r>
                        </m:e>
                        <m:sub>
                          <m:r>
                            <a:rPr lang="en-US" b="1" i="0">
                              <a:solidFill>
                                <a:schemeClr val="tx1"/>
                              </a:solidFill>
                              <a:latin typeface="Cambria Math" panose="02040503050406030204" pitchFamily="18" charset="0"/>
                            </a:rPr>
                            <m:t>𝟏𝟏</m:t>
                          </m:r>
                        </m:sub>
                      </m:sSub>
                      <m:r>
                        <a:rPr lang="en-US" b="1" i="0">
                          <a:solidFill>
                            <a:schemeClr val="tx1"/>
                          </a:solidFill>
                          <a:latin typeface="Cambria Math" panose="02040503050406030204" pitchFamily="18" charset="0"/>
                        </a:rPr>
                        <m:t>=</m:t>
                      </m:r>
                      <m:f>
                        <m:fPr>
                          <m:ctrlPr>
                            <a:rPr lang="en-US" b="1" i="1">
                              <a:solidFill>
                                <a:schemeClr val="tx1"/>
                              </a:solidFill>
                              <a:latin typeface="Cambria Math" panose="02040503050406030204" pitchFamily="18" charset="0"/>
                            </a:rPr>
                          </m:ctrlPr>
                        </m:fPr>
                        <m:num>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𝒃</m:t>
                              </m:r>
                            </m:e>
                            <m:sub>
                              <m:r>
                                <a:rPr lang="en-US" b="1" i="0">
                                  <a:solidFill>
                                    <a:schemeClr val="tx1"/>
                                  </a:solidFill>
                                  <a:latin typeface="Cambria Math" panose="02040503050406030204" pitchFamily="18" charset="0"/>
                                </a:rPr>
                                <m:t>𝟏</m:t>
                              </m:r>
                            </m:sub>
                          </m:sSub>
                        </m:num>
                        <m:den>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0">
                                  <a:solidFill>
                                    <a:schemeClr val="tx1"/>
                                  </a:solidFill>
                                  <a:latin typeface="Cambria Math" panose="02040503050406030204" pitchFamily="18" charset="0"/>
                                </a:rPr>
                                <m:t>𝟏</m:t>
                              </m:r>
                            </m:sub>
                          </m:sSub>
                        </m:den>
                      </m:f>
                    </m:oMath>
                  </m:oMathPara>
                </a14:m>
                <a:endParaRPr lang="en-US" b="1"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480116" y="2363425"/>
                <a:ext cx="934422" cy="571438"/>
              </a:xfrm>
              <a:prstGeom prst="rect">
                <a:avLst/>
              </a:prstGeom>
              <a:blipFill rotWithShape="1">
                <a:blip r:embed="rId3"/>
                <a:stretch>
                  <a:fillRect l="-48" t="-103" r="-2430" b="9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480116" y="3172611"/>
                <a:ext cx="934423" cy="571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𝒔</m:t>
                          </m:r>
                        </m:e>
                        <m:sub>
                          <m:r>
                            <a:rPr lang="en-US" b="1" i="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𝟐</m:t>
                          </m:r>
                        </m:sub>
                      </m:sSub>
                      <m:r>
                        <a:rPr lang="en-US" b="1" i="0">
                          <a:solidFill>
                            <a:schemeClr val="tx1"/>
                          </a:solidFill>
                          <a:latin typeface="Cambria Math" panose="02040503050406030204" pitchFamily="18" charset="0"/>
                        </a:rPr>
                        <m:t>=</m:t>
                      </m:r>
                      <m:f>
                        <m:fPr>
                          <m:ctrlPr>
                            <a:rPr lang="en-US" b="1" i="1">
                              <a:solidFill>
                                <a:schemeClr val="tx1"/>
                              </a:solidFill>
                              <a:latin typeface="Cambria Math" panose="02040503050406030204" pitchFamily="18" charset="0"/>
                            </a:rPr>
                          </m:ctrlPr>
                        </m:fPr>
                        <m:num>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𝒃</m:t>
                              </m:r>
                            </m:e>
                            <m:sub>
                              <m:r>
                                <a:rPr lang="en-US" b="1" i="0">
                                  <a:solidFill>
                                    <a:schemeClr val="tx1"/>
                                  </a:solidFill>
                                  <a:latin typeface="Cambria Math" panose="02040503050406030204" pitchFamily="18" charset="0"/>
                                </a:rPr>
                                <m:t>𝟏</m:t>
                              </m:r>
                            </m:sub>
                          </m:sSub>
                        </m:num>
                        <m:den>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0" smtClean="0">
                                  <a:solidFill>
                                    <a:schemeClr val="tx1"/>
                                  </a:solidFill>
                                  <a:latin typeface="Cambria Math" panose="02040503050406030204" pitchFamily="18" charset="0"/>
                                </a:rPr>
                                <m:t>𝟐</m:t>
                              </m:r>
                            </m:sub>
                          </m:sSub>
                        </m:den>
                      </m:f>
                    </m:oMath>
                  </m:oMathPara>
                </a14:m>
                <a:endParaRPr 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7480116" y="3172611"/>
                <a:ext cx="934423" cy="571438"/>
              </a:xfrm>
              <a:prstGeom prst="rect">
                <a:avLst/>
              </a:prstGeom>
              <a:blipFill rotWithShape="1">
                <a:blip r:embed="rId4"/>
                <a:stretch>
                  <a:fillRect l="-48" t="-26" r="-2430" b="1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480116" y="3984539"/>
                <a:ext cx="934423" cy="571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𝒔</m:t>
                          </m:r>
                        </m:e>
                        <m:sub>
                          <m:r>
                            <a:rPr lang="en-US" b="1" i="0" smtClean="0">
                              <a:solidFill>
                                <a:schemeClr val="tx1"/>
                              </a:solidFill>
                              <a:latin typeface="Cambria Math" panose="02040503050406030204" pitchFamily="18" charset="0"/>
                            </a:rPr>
                            <m:t>𝟐</m:t>
                          </m:r>
                          <m:r>
                            <a:rPr lang="en-US" b="1" i="0">
                              <a:solidFill>
                                <a:schemeClr val="tx1"/>
                              </a:solidFill>
                              <a:latin typeface="Cambria Math" panose="02040503050406030204" pitchFamily="18" charset="0"/>
                            </a:rPr>
                            <m:t>𝟏</m:t>
                          </m:r>
                        </m:sub>
                      </m:sSub>
                      <m:r>
                        <a:rPr lang="en-US" b="1" i="0">
                          <a:solidFill>
                            <a:schemeClr val="tx1"/>
                          </a:solidFill>
                          <a:latin typeface="Cambria Math" panose="02040503050406030204" pitchFamily="18" charset="0"/>
                        </a:rPr>
                        <m:t>=</m:t>
                      </m:r>
                      <m:f>
                        <m:fPr>
                          <m:ctrlPr>
                            <a:rPr lang="en-US" b="1" i="1">
                              <a:solidFill>
                                <a:schemeClr val="tx1"/>
                              </a:solidFill>
                              <a:latin typeface="Cambria Math" panose="02040503050406030204" pitchFamily="18" charset="0"/>
                            </a:rPr>
                          </m:ctrlPr>
                        </m:fPr>
                        <m:num>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𝒃</m:t>
                              </m:r>
                            </m:e>
                            <m:sub>
                              <m:r>
                                <a:rPr lang="en-US" b="1" i="0" smtClean="0">
                                  <a:solidFill>
                                    <a:schemeClr val="tx1"/>
                                  </a:solidFill>
                                  <a:latin typeface="Cambria Math" panose="02040503050406030204" pitchFamily="18" charset="0"/>
                                </a:rPr>
                                <m:t>𝟐</m:t>
                              </m:r>
                            </m:sub>
                          </m:sSub>
                        </m:num>
                        <m:den>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0">
                                  <a:solidFill>
                                    <a:schemeClr val="tx1"/>
                                  </a:solidFill>
                                  <a:latin typeface="Cambria Math" panose="02040503050406030204" pitchFamily="18" charset="0"/>
                                </a:rPr>
                                <m:t>𝟏</m:t>
                              </m:r>
                            </m:sub>
                          </m:sSub>
                        </m:den>
                      </m:f>
                    </m:oMath>
                  </m:oMathPara>
                </a14:m>
                <a:endParaRPr lang="en-US" b="1" dirty="0">
                  <a:solidFill>
                    <a:schemeClr val="tx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480116" y="3984539"/>
                <a:ext cx="934423" cy="571438"/>
              </a:xfrm>
              <a:prstGeom prst="rect">
                <a:avLst/>
              </a:prstGeom>
              <a:blipFill rotWithShape="1">
                <a:blip r:embed="rId5"/>
                <a:stretch>
                  <a:fillRect l="-48" t="-96" r="-2430" b="8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480116" y="4822260"/>
                <a:ext cx="934423" cy="571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𝒔</m:t>
                          </m:r>
                        </m:e>
                        <m:sub>
                          <m:r>
                            <a:rPr lang="en-US" b="1" i="0" smtClean="0">
                              <a:solidFill>
                                <a:schemeClr val="tx1"/>
                              </a:solidFill>
                              <a:latin typeface="Cambria Math" panose="02040503050406030204" pitchFamily="18" charset="0"/>
                            </a:rPr>
                            <m:t>𝟐𝟐</m:t>
                          </m:r>
                        </m:sub>
                      </m:sSub>
                      <m:r>
                        <a:rPr lang="en-US" b="1" i="0">
                          <a:solidFill>
                            <a:schemeClr val="tx1"/>
                          </a:solidFill>
                          <a:latin typeface="Cambria Math" panose="02040503050406030204" pitchFamily="18" charset="0"/>
                        </a:rPr>
                        <m:t>=</m:t>
                      </m:r>
                      <m:f>
                        <m:fPr>
                          <m:ctrlPr>
                            <a:rPr lang="en-US" b="1" i="1">
                              <a:solidFill>
                                <a:schemeClr val="tx1"/>
                              </a:solidFill>
                              <a:latin typeface="Cambria Math" panose="02040503050406030204" pitchFamily="18" charset="0"/>
                            </a:rPr>
                          </m:ctrlPr>
                        </m:fPr>
                        <m:num>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𝒃</m:t>
                              </m:r>
                            </m:e>
                            <m:sub>
                              <m:r>
                                <a:rPr lang="en-US" b="1" i="0" smtClean="0">
                                  <a:solidFill>
                                    <a:schemeClr val="tx1"/>
                                  </a:solidFill>
                                  <a:latin typeface="Cambria Math" panose="02040503050406030204" pitchFamily="18" charset="0"/>
                                </a:rPr>
                                <m:t>𝟐</m:t>
                              </m:r>
                            </m:sub>
                          </m:sSub>
                        </m:num>
                        <m:den>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𝒂</m:t>
                              </m:r>
                            </m:e>
                            <m:sub>
                              <m:r>
                                <a:rPr lang="en-US" b="1" i="0" smtClean="0">
                                  <a:solidFill>
                                    <a:schemeClr val="tx1"/>
                                  </a:solidFill>
                                  <a:latin typeface="Cambria Math" panose="02040503050406030204" pitchFamily="18" charset="0"/>
                                </a:rPr>
                                <m:t>𝟐</m:t>
                              </m:r>
                            </m:sub>
                          </m:sSub>
                        </m:den>
                      </m:f>
                    </m:oMath>
                  </m:oMathPara>
                </a14:m>
                <a:endParaRPr lang="en-US" b="1"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480116" y="4822260"/>
                <a:ext cx="934423" cy="571438"/>
              </a:xfrm>
              <a:prstGeom prst="rect">
                <a:avLst/>
              </a:prstGeom>
              <a:blipFill rotWithShape="1">
                <a:blip r:embed="rId6"/>
                <a:stretch>
                  <a:fillRect l="-48" t="-12" r="-2430" b="1"/>
                </a:stretch>
              </a:blipFill>
            </p:spPr>
            <p:txBody>
              <a:bodyPr/>
              <a:lstStyle/>
              <a:p>
                <a:r>
                  <a:rPr lang="en-US" altLang="en-US">
                    <a:noFill/>
                  </a:rPr>
                  <a:t> </a:t>
                </a:r>
              </a:p>
            </p:txBody>
          </p:sp>
        </mc:Fallback>
      </mc:AlternateContent>
      <p:sp>
        <p:nvSpPr>
          <p:cNvPr id="13" name="TextBox 12"/>
          <p:cNvSpPr txBox="1"/>
          <p:nvPr/>
        </p:nvSpPr>
        <p:spPr>
          <a:xfrm>
            <a:off x="5646420" y="297180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2765169" y="5509772"/>
                <a:ext cx="2161169" cy="542584"/>
              </a:xfrm>
              <a:prstGeom prst="rect">
                <a:avLst/>
              </a:prstGeom>
              <a:noFill/>
            </p:spPr>
            <p:txBody>
              <a:bodyPr wrap="none" lIns="0" tIns="0" rIns="0" bIns="0" rtlCol="0">
                <a:spAutoFit/>
              </a:bodyPr>
              <a:lstStyle/>
              <a:p>
                <a14:m>
                  <m:oMath xmlns:m="http://schemas.openxmlformats.org/officeDocument/2006/math">
                    <m:d>
                      <m:dPr>
                        <m:begChr m:val="["/>
                        <m:endChr m:val="]"/>
                        <m:ctrlPr>
                          <a:rPr lang="en-US" b="1" i="1" smtClean="0">
                            <a:solidFill>
                              <a:schemeClr val="tx1"/>
                            </a:solidFill>
                            <a:latin typeface="Cambria Math" panose="02040503050406030204" pitchFamily="18" charset="0"/>
                          </a:rPr>
                        </m:ctrlPr>
                      </m:dPr>
                      <m:e>
                        <m:m>
                          <m:mPr>
                            <m:plcHide m:val="on"/>
                            <m:mcs>
                              <m:mc>
                                <m:mcPr>
                                  <m:count m:val="1"/>
                                  <m:mcJc m:val="center"/>
                                </m:mcPr>
                              </m:mc>
                            </m:mcs>
                            <m:ctrlPr>
                              <a:rPr lang="en-US" b="1" i="1">
                                <a:solidFill>
                                  <a:schemeClr val="tx1"/>
                                </a:solidFill>
                                <a:latin typeface="Cambria Math" panose="02040503050406030204" pitchFamily="18" charset="0"/>
                              </a:rPr>
                            </m:ctrlPr>
                          </m:mPr>
                          <m:mr>
                            <m:e>
                              <m:sSub>
                                <m:sSubPr>
                                  <m:ctrlPr>
                                    <a:rPr lang="en-US" b="1"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𝒃</m:t>
                                  </m:r>
                                </m:e>
                                <m:sub>
                                  <m:r>
                                    <a:rPr lang="en-US" b="1" i="0">
                                      <a:solidFill>
                                        <a:schemeClr val="tx1"/>
                                      </a:solidFill>
                                      <a:latin typeface="Cambria Math" panose="02040503050406030204" pitchFamily="18" charset="0"/>
                                    </a:rPr>
                                    <m:t>𝟏</m:t>
                                  </m:r>
                                </m:sub>
                              </m:sSub>
                            </m:e>
                          </m:mr>
                          <m:mr>
                            <m:e>
                              <m:sSub>
                                <m:sSubPr>
                                  <m:ctrlPr>
                                    <a:rPr lang="en-US" b="1"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𝒃</m:t>
                                  </m:r>
                                </m:e>
                                <m:sub>
                                  <m:r>
                                    <a:rPr lang="en-US" b="1" i="0">
                                      <a:solidFill>
                                        <a:schemeClr val="tx1"/>
                                      </a:solidFill>
                                      <a:latin typeface="Cambria Math" panose="02040503050406030204" pitchFamily="18" charset="0"/>
                                    </a:rPr>
                                    <m:t>𝟐</m:t>
                                  </m:r>
                                </m:sub>
                              </m:sSub>
                            </m:e>
                          </m:mr>
                        </m:m>
                      </m:e>
                    </m:d>
                  </m:oMath>
                </a14:m>
                <a:r>
                  <a:rPr lang="en-US" b="1" dirty="0">
                    <a:solidFill>
                      <a:schemeClr val="tx1"/>
                    </a:solidFill>
                  </a:rPr>
                  <a:t> = </a:t>
                </a:r>
                <a14:m>
                  <m:oMath xmlns:m="http://schemas.openxmlformats.org/officeDocument/2006/math">
                    <m:d>
                      <m:dPr>
                        <m:begChr m:val="["/>
                        <m:endChr m:val="]"/>
                        <m:ctrlPr>
                          <a:rPr lang="en-US" b="1" i="1">
                            <a:latin typeface="Cambria Math" panose="02040503050406030204" pitchFamily="18" charset="0"/>
                          </a:rPr>
                        </m:ctrlPr>
                      </m:dPr>
                      <m:e>
                        <m:m>
                          <m:mPr>
                            <m:plcHide m:val="on"/>
                            <m:mcs>
                              <m:mc>
                                <m:mcPr>
                                  <m:count m:val="1"/>
                                  <m:mcJc m:val="center"/>
                                </m:mcPr>
                              </m:mc>
                            </m:mcs>
                            <m:ctrlPr>
                              <a:rPr lang="en-US" b="1" i="1">
                                <a:latin typeface="Cambria Math" panose="02040503050406030204" pitchFamily="18" charset="0"/>
                              </a:rPr>
                            </m:ctrlPr>
                          </m:mPr>
                          <m:mr>
                            <m:e>
                              <m:sSub>
                                <m:sSubPr>
                                  <m:ctrlPr>
                                    <a:rPr lang="en-US" b="1" i="1">
                                      <a:latin typeface="Cambria Math" panose="02040503050406030204" pitchFamily="18" charset="0"/>
                                    </a:rPr>
                                  </m:ctrlPr>
                                </m:sSubPr>
                                <m:e>
                                  <m:r>
                                    <a:rPr lang="en-US" b="1" i="1" smtClean="0">
                                      <a:latin typeface="Cambria Math" panose="02040503050406030204" pitchFamily="18" charset="0"/>
                                    </a:rPr>
                                    <m:t>𝑺</m:t>
                                  </m:r>
                                </m:e>
                                <m:sub>
                                  <m:r>
                                    <a:rPr lang="en-US" b="1">
                                      <a:latin typeface="Cambria Math" panose="02040503050406030204" pitchFamily="18" charset="0"/>
                                    </a:rPr>
                                    <m:t>𝟏</m:t>
                                  </m:r>
                                  <m:r>
                                    <a:rPr lang="en-US" b="1" i="0" smtClean="0">
                                      <a:latin typeface="Cambria Math" panose="02040503050406030204" pitchFamily="18" charset="0"/>
                                    </a:rPr>
                                    <m:t>𝟏</m:t>
                                  </m:r>
                                </m:sub>
                              </m:sSub>
                            </m:e>
                          </m:mr>
                          <m:mr>
                            <m:e>
                              <m:sSub>
                                <m:sSubPr>
                                  <m:ctrlPr>
                                    <a:rPr lang="en-US" b="1" i="1">
                                      <a:latin typeface="Cambria Math" panose="02040503050406030204" pitchFamily="18" charset="0"/>
                                    </a:rPr>
                                  </m:ctrlPr>
                                </m:sSubPr>
                                <m:e>
                                  <m:r>
                                    <a:rPr lang="en-US" b="1" i="1" smtClean="0">
                                      <a:latin typeface="Cambria Math" panose="02040503050406030204" pitchFamily="18" charset="0"/>
                                    </a:rPr>
                                    <m:t>𝑺</m:t>
                                  </m:r>
                                </m:e>
                                <m:sub>
                                  <m:r>
                                    <a:rPr lang="en-US" b="1">
                                      <a:latin typeface="Cambria Math" panose="02040503050406030204" pitchFamily="18" charset="0"/>
                                    </a:rPr>
                                    <m:t>𝟐</m:t>
                                  </m:r>
                                  <m:r>
                                    <a:rPr lang="en-US" b="1" i="0" smtClean="0">
                                      <a:latin typeface="Cambria Math" panose="02040503050406030204" pitchFamily="18" charset="0"/>
                                    </a:rPr>
                                    <m:t>𝟏</m:t>
                                  </m:r>
                                </m:sub>
                              </m:sSub>
                            </m:e>
                          </m:mr>
                        </m:m>
                        <m:m>
                          <m:mPr>
                            <m:plcHide m:val="on"/>
                            <m:mcs>
                              <m:mc>
                                <m:mcPr>
                                  <m:count m:val="1"/>
                                  <m:mcJc m:val="center"/>
                                </m:mcPr>
                              </m:mc>
                            </m:mcs>
                            <m:ctrlPr>
                              <a:rPr lang="en-US" b="1" i="1">
                                <a:latin typeface="Cambria Math" panose="02040503050406030204" pitchFamily="18" charset="0"/>
                              </a:rPr>
                            </m:ctrlPr>
                          </m:mPr>
                          <m:mr>
                            <m:e>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smtClean="0">
                                      <a:latin typeface="Cambria Math" panose="02040503050406030204" pitchFamily="18" charset="0"/>
                                    </a:rPr>
                                    <m:t>𝑺</m:t>
                                  </m:r>
                                </m:e>
                                <m:sub>
                                  <m:r>
                                    <a:rPr lang="en-US" b="1">
                                      <a:latin typeface="Cambria Math" panose="02040503050406030204" pitchFamily="18" charset="0"/>
                                    </a:rPr>
                                    <m:t>𝟏</m:t>
                                  </m:r>
                                  <m:r>
                                    <a:rPr lang="en-US" b="1" i="0" smtClean="0">
                                      <a:latin typeface="Cambria Math" panose="02040503050406030204" pitchFamily="18" charset="0"/>
                                    </a:rPr>
                                    <m:t>𝟐</m:t>
                                  </m:r>
                                </m:sub>
                              </m:sSub>
                            </m:e>
                          </m:mr>
                          <m:mr>
                            <m:e>
                              <m:sSub>
                                <m:sSubPr>
                                  <m:ctrlPr>
                                    <a:rPr lang="en-US" b="1" i="1">
                                      <a:latin typeface="Cambria Math" panose="02040503050406030204" pitchFamily="18" charset="0"/>
                                    </a:rPr>
                                  </m:ctrlPr>
                                </m:sSubPr>
                                <m:e>
                                  <m:r>
                                    <a:rPr lang="en-US" b="1" i="1" smtClean="0">
                                      <a:latin typeface="Cambria Math" panose="02040503050406030204" pitchFamily="18" charset="0"/>
                                    </a:rPr>
                                    <m:t> </m:t>
                                  </m:r>
                                  <m:r>
                                    <a:rPr lang="en-US" b="1" i="1" smtClean="0">
                                      <a:latin typeface="Cambria Math" panose="02040503050406030204" pitchFamily="18" charset="0"/>
                                    </a:rPr>
                                    <m:t>𝑺</m:t>
                                  </m:r>
                                </m:e>
                                <m:sub>
                                  <m:r>
                                    <a:rPr lang="en-US" b="1">
                                      <a:latin typeface="Cambria Math" panose="02040503050406030204" pitchFamily="18" charset="0"/>
                                    </a:rPr>
                                    <m:t>𝟐</m:t>
                                  </m:r>
                                  <m:r>
                                    <a:rPr lang="en-US" b="1" i="0" smtClean="0">
                                      <a:latin typeface="Cambria Math" panose="02040503050406030204" pitchFamily="18" charset="0"/>
                                    </a:rPr>
                                    <m:t>𝟐</m:t>
                                  </m:r>
                                </m:sub>
                              </m:sSub>
                            </m:e>
                          </m:mr>
                        </m:m>
                      </m:e>
                    </m:d>
                  </m:oMath>
                </a14:m>
                <a:r>
                  <a:rPr lang="en-US" b="1" dirty="0">
                    <a:solidFill>
                      <a:schemeClr val="tx1"/>
                    </a:solidFill>
                  </a:rPr>
                  <a:t> </a:t>
                </a:r>
                <a14:m>
                  <m:oMath xmlns:m="http://schemas.openxmlformats.org/officeDocument/2006/math">
                    <m:d>
                      <m:dPr>
                        <m:begChr m:val="["/>
                        <m:endChr m:val="]"/>
                        <m:ctrlPr>
                          <a:rPr lang="en-US" b="1" i="1">
                            <a:latin typeface="Cambria Math" panose="02040503050406030204" pitchFamily="18" charset="0"/>
                          </a:rPr>
                        </m:ctrlPr>
                      </m:dPr>
                      <m:e>
                        <m:m>
                          <m:mPr>
                            <m:plcHide m:val="on"/>
                            <m:mcs>
                              <m:mc>
                                <m:mcPr>
                                  <m:count m:val="1"/>
                                  <m:mcJc m:val="center"/>
                                </m:mcPr>
                              </m:mc>
                            </m:mcs>
                            <m:ctrlPr>
                              <a:rPr lang="en-US" b="1" i="1">
                                <a:latin typeface="Cambria Math" panose="02040503050406030204" pitchFamily="18" charset="0"/>
                              </a:rPr>
                            </m:ctrlPr>
                          </m:mPr>
                          <m:mr>
                            <m:e>
                              <m:sSub>
                                <m:sSubPr>
                                  <m:ctrlPr>
                                    <a:rPr lang="en-US" b="1" i="1">
                                      <a:latin typeface="Cambria Math" panose="02040503050406030204" pitchFamily="18" charset="0"/>
                                    </a:rPr>
                                  </m:ctrlPr>
                                </m:sSubPr>
                                <m:e>
                                  <m:r>
                                    <a:rPr lang="en-US" b="1" i="1" smtClean="0">
                                      <a:latin typeface="Cambria Math" panose="02040503050406030204" pitchFamily="18" charset="0"/>
                                    </a:rPr>
                                    <m:t>𝒂</m:t>
                                  </m:r>
                                </m:e>
                                <m:sub>
                                  <m:r>
                                    <a:rPr lang="en-US" b="1">
                                      <a:latin typeface="Cambria Math" panose="02040503050406030204" pitchFamily="18" charset="0"/>
                                    </a:rPr>
                                    <m:t>𝟏</m:t>
                                  </m:r>
                                </m:sub>
                              </m:sSub>
                            </m:e>
                          </m:mr>
                          <m:mr>
                            <m:e>
                              <m:sSub>
                                <m:sSubPr>
                                  <m:ctrlPr>
                                    <a:rPr lang="en-US" b="1" i="1">
                                      <a:latin typeface="Cambria Math" panose="02040503050406030204" pitchFamily="18" charset="0"/>
                                    </a:rPr>
                                  </m:ctrlPr>
                                </m:sSubPr>
                                <m:e>
                                  <m:r>
                                    <a:rPr lang="en-US" b="1" i="1" smtClean="0">
                                      <a:latin typeface="Cambria Math" panose="02040503050406030204" pitchFamily="18" charset="0"/>
                                    </a:rPr>
                                    <m:t>𝒂</m:t>
                                  </m:r>
                                </m:e>
                                <m:sub>
                                  <m:r>
                                    <a:rPr lang="en-US" b="1">
                                      <a:latin typeface="Cambria Math" panose="02040503050406030204" pitchFamily="18" charset="0"/>
                                    </a:rPr>
                                    <m:t>𝟐</m:t>
                                  </m:r>
                                </m:sub>
                              </m:sSub>
                            </m:e>
                          </m:mr>
                        </m:m>
                      </m:e>
                    </m:d>
                  </m:oMath>
                </a14:m>
                <a:r>
                  <a:rPr lang="en-US" b="1" dirty="0"/>
                  <a:t> </a:t>
                </a:r>
                <a:endParaRPr lang="en-US" b="1" dirty="0">
                  <a:solidFill>
                    <a:schemeClr val="tx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765169" y="5509772"/>
                <a:ext cx="2161169" cy="542584"/>
              </a:xfrm>
              <a:prstGeom prst="rect">
                <a:avLst/>
              </a:prstGeom>
              <a:blipFill rotWithShape="1">
                <a:blip r:embed="rId7"/>
                <a:stretch>
                  <a:fillRect l="-18" t="-94" b="32"/>
                </a:stretch>
              </a:blipFill>
            </p:spPr>
            <p:txBody>
              <a:bodyPr/>
              <a:lstStyle/>
              <a:p>
                <a:r>
                  <a:rPr lang="en-US" altLang="en-US">
                    <a:noFill/>
                  </a:rPr>
                  <a:t> </a:t>
                </a:r>
              </a:p>
            </p:txBody>
          </p:sp>
        </mc:Fallback>
      </mc:AlternateContent>
      <p:sp>
        <p:nvSpPr>
          <p:cNvPr id="15" name="TextBox 14"/>
          <p:cNvSpPr txBox="1"/>
          <p:nvPr/>
        </p:nvSpPr>
        <p:spPr>
          <a:xfrm>
            <a:off x="302453" y="4582557"/>
            <a:ext cx="6556248" cy="923330"/>
          </a:xfrm>
          <a:prstGeom prst="rect">
            <a:avLst/>
          </a:prstGeom>
          <a:noFill/>
        </p:spPr>
        <p:txBody>
          <a:bodyPr wrap="square" rtlCol="0">
            <a:spAutoFit/>
          </a:bodyPr>
          <a:lstStyle/>
          <a:p>
            <a:r>
              <a:rPr lang="en-US" dirty="0"/>
              <a:t>The response of the network can be expressed by grouping S-parameters together into a scattering matrix, which relates the complex wave quantities at all of the network’s ports</a:t>
            </a:r>
          </a:p>
        </p:txBody>
      </p:sp>
      <mc:AlternateContent xmlns:mc="http://schemas.openxmlformats.org/markup-compatibility/2006" xmlns:a14="http://schemas.microsoft.com/office/drawing/2010/main">
        <mc:Choice Requires="a14">
          <p:sp>
            <p:nvSpPr>
              <p:cNvPr id="16" name="TextBox 15"/>
              <p:cNvSpPr txBox="1"/>
              <p:nvPr/>
            </p:nvSpPr>
            <p:spPr>
              <a:xfrm>
                <a:off x="8610600" y="2363425"/>
                <a:ext cx="2747034" cy="38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0" smtClean="0">
                          <a:solidFill>
                            <a:schemeClr val="tx1"/>
                          </a:solidFill>
                          <a:latin typeface="Cambria Math" panose="02040503050406030204" pitchFamily="18" charset="0"/>
                        </a:rPr>
                        <m:t>=</m:t>
                      </m:r>
                      <m:f>
                        <m:fPr>
                          <m:ctrlPr>
                            <a:rPr lang="en-US" sz="1200" b="1" i="1">
                              <a:solidFill>
                                <a:schemeClr val="tx1"/>
                              </a:solidFill>
                              <a:latin typeface="Cambria Math" panose="02040503050406030204" pitchFamily="18" charset="0"/>
                            </a:rPr>
                          </m:ctrlPr>
                        </m:fPr>
                        <m:num>
                          <m:r>
                            <a:rPr lang="en-US" sz="1200" b="1" i="1" smtClean="0">
                              <a:solidFill>
                                <a:schemeClr val="tx1"/>
                              </a:solidFill>
                              <a:latin typeface="Cambria Math" panose="02040503050406030204" pitchFamily="18" charset="0"/>
                            </a:rPr>
                            <m:t>𝑹𝒆𝒇𝒍𝒆𝒄𝒕𝒆𝒅</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𝒑𝒐𝒘𝒆𝒓</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𝒐𝒇</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𝒘𝒂𝒗𝒆</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𝒂𝒕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𝒑𝒐𝒓𝒕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𝟏</m:t>
                          </m:r>
                        </m:num>
                        <m:den>
                          <m:r>
                            <a:rPr lang="en-US" sz="1200" b="1" i="1" smtClean="0">
                              <a:solidFill>
                                <a:schemeClr val="tx1"/>
                              </a:solidFill>
                              <a:latin typeface="Cambria Math" panose="02040503050406030204" pitchFamily="18" charset="0"/>
                            </a:rPr>
                            <m:t>𝑰𝒏𝒄𝒊𝒅𝒆𝒏𝒕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𝒑𝒐𝒘𝒆𝒓</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𝒐𝒇</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𝒘𝒂𝒗𝒆</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𝒂𝒕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𝒑𝒐𝒓𝒕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𝟏</m:t>
                          </m:r>
                        </m:den>
                      </m:f>
                    </m:oMath>
                  </m:oMathPara>
                </a14:m>
                <a:endParaRPr lang="en-US" sz="1200" b="1" dirty="0">
                  <a:solidFill>
                    <a:schemeClr val="tx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10600" y="2363425"/>
                <a:ext cx="2747034" cy="383438"/>
              </a:xfrm>
              <a:prstGeom prst="rect">
                <a:avLst/>
              </a:prstGeom>
              <a:blipFill rotWithShape="1">
                <a:blip r:embed="rId8"/>
                <a:stretch>
                  <a:fillRect t="-154" r="-600" b="12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573026" y="3240818"/>
                <a:ext cx="2673296" cy="38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0" smtClean="0">
                          <a:solidFill>
                            <a:schemeClr val="tx1"/>
                          </a:solidFill>
                          <a:latin typeface="Cambria Math" panose="02040503050406030204" pitchFamily="18" charset="0"/>
                        </a:rPr>
                        <m:t>=</m:t>
                      </m:r>
                      <m:f>
                        <m:fPr>
                          <m:ctrlPr>
                            <a:rPr lang="en-US" sz="1200" b="1" i="1">
                              <a:solidFill>
                                <a:schemeClr val="tx1"/>
                              </a:solidFill>
                              <a:latin typeface="Cambria Math" panose="02040503050406030204" pitchFamily="18" charset="0"/>
                            </a:rPr>
                          </m:ctrlPr>
                        </m:fPr>
                        <m:num>
                          <m:r>
                            <a:rPr lang="en-US" sz="1200" b="1" i="1" smtClean="0">
                              <a:solidFill>
                                <a:schemeClr val="tx1"/>
                              </a:solidFill>
                              <a:latin typeface="Cambria Math" panose="02040503050406030204" pitchFamily="18" charset="0"/>
                            </a:rPr>
                            <m:t>𝑬𝒙𝒊𝒕𝒊𝒏𝒈</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𝒑𝒐𝒘𝒆𝒓</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𝒐𝒇</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𝒘𝒂𝒗𝒆</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𝒂𝒕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𝒑𝒐𝒓𝒕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𝟏</m:t>
                          </m:r>
                        </m:num>
                        <m:den>
                          <m:r>
                            <a:rPr lang="en-US" sz="1200" b="1" i="1" smtClean="0">
                              <a:solidFill>
                                <a:schemeClr val="tx1"/>
                              </a:solidFill>
                              <a:latin typeface="Cambria Math" panose="02040503050406030204" pitchFamily="18" charset="0"/>
                            </a:rPr>
                            <m:t>𝑰𝒏𝒄𝒊𝒅𝒆𝒏𝒕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𝒑𝒐𝒘𝒆𝒓</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𝒐𝒇</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𝒘𝒂𝒗𝒆</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𝒂𝒕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𝒑𝒐𝒓𝒕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𝟐</m:t>
                          </m:r>
                        </m:den>
                      </m:f>
                    </m:oMath>
                  </m:oMathPara>
                </a14:m>
                <a:endParaRPr lang="en-US" sz="1200" b="1" dirty="0">
                  <a:solidFill>
                    <a:schemeClr val="tx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573026" y="3240818"/>
                <a:ext cx="2673296" cy="383438"/>
              </a:xfrm>
              <a:prstGeom prst="rect">
                <a:avLst/>
              </a:prstGeom>
              <a:blipFill rotWithShape="1">
                <a:blip r:embed="rId9"/>
                <a:stretch>
                  <a:fillRect l="-20" t="-108" r="-172" b="8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8610600" y="4078539"/>
                <a:ext cx="2673296" cy="38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0" smtClean="0">
                          <a:solidFill>
                            <a:schemeClr val="tx1"/>
                          </a:solidFill>
                          <a:latin typeface="Cambria Math" panose="02040503050406030204" pitchFamily="18" charset="0"/>
                        </a:rPr>
                        <m:t>=</m:t>
                      </m:r>
                      <m:f>
                        <m:fPr>
                          <m:ctrlPr>
                            <a:rPr lang="en-US" sz="1200" b="1" i="1">
                              <a:solidFill>
                                <a:schemeClr val="tx1"/>
                              </a:solidFill>
                              <a:latin typeface="Cambria Math" panose="02040503050406030204" pitchFamily="18" charset="0"/>
                            </a:rPr>
                          </m:ctrlPr>
                        </m:fPr>
                        <m:num>
                          <m:r>
                            <a:rPr lang="en-US" sz="1200" b="1" i="1" smtClean="0">
                              <a:solidFill>
                                <a:schemeClr val="tx1"/>
                              </a:solidFill>
                              <a:latin typeface="Cambria Math" panose="02040503050406030204" pitchFamily="18" charset="0"/>
                            </a:rPr>
                            <m:t>𝑬𝒙𝒊𝒕𝒊𝒏𝒈</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𝒑𝒐𝒘𝒆𝒓</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𝒐𝒇</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𝒘𝒂𝒗𝒆</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𝒂𝒕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𝒑𝒐𝒓𝒕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𝟐</m:t>
                          </m:r>
                        </m:num>
                        <m:den>
                          <m:r>
                            <a:rPr lang="en-US" sz="1200" b="1" i="1" smtClean="0">
                              <a:solidFill>
                                <a:schemeClr val="tx1"/>
                              </a:solidFill>
                              <a:latin typeface="Cambria Math" panose="02040503050406030204" pitchFamily="18" charset="0"/>
                            </a:rPr>
                            <m:t>𝑰𝒏𝒄𝒊𝒅𝒆𝒏𝒕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𝒑𝒐𝒘𝒆𝒓</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𝒐𝒇</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𝒘𝒂𝒗𝒆</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𝒂𝒕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𝒑𝒐𝒓𝒕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𝟏</m:t>
                          </m:r>
                        </m:den>
                      </m:f>
                    </m:oMath>
                  </m:oMathPara>
                </a14:m>
                <a:endParaRPr lang="en-US" sz="1200" b="1"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8610600" y="4078539"/>
                <a:ext cx="2673296" cy="383438"/>
              </a:xfrm>
              <a:prstGeom prst="rect">
                <a:avLst/>
              </a:prstGeom>
              <a:blipFill rotWithShape="1">
                <a:blip r:embed="rId10"/>
                <a:stretch>
                  <a:fillRect t="-148" r="-192" b="12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610600" y="4916260"/>
                <a:ext cx="2747034" cy="38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0" smtClean="0">
                          <a:solidFill>
                            <a:schemeClr val="tx1"/>
                          </a:solidFill>
                          <a:latin typeface="Cambria Math" panose="02040503050406030204" pitchFamily="18" charset="0"/>
                        </a:rPr>
                        <m:t>=</m:t>
                      </m:r>
                      <m:f>
                        <m:fPr>
                          <m:ctrlPr>
                            <a:rPr lang="en-US" sz="1200" b="1" i="1">
                              <a:solidFill>
                                <a:schemeClr val="tx1"/>
                              </a:solidFill>
                              <a:latin typeface="Cambria Math" panose="02040503050406030204" pitchFamily="18" charset="0"/>
                            </a:rPr>
                          </m:ctrlPr>
                        </m:fPr>
                        <m:num>
                          <m:r>
                            <a:rPr lang="en-US" sz="1200" b="1" i="1" smtClean="0">
                              <a:solidFill>
                                <a:schemeClr val="tx1"/>
                              </a:solidFill>
                              <a:latin typeface="Cambria Math" panose="02040503050406030204" pitchFamily="18" charset="0"/>
                            </a:rPr>
                            <m:t>𝑹𝒆𝒇𝒍𝒆𝒄𝒕𝒆𝒅</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𝒑𝒐𝒘𝒆𝒓</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𝒐𝒇</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𝒘𝒂𝒗𝒆</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𝒂𝒕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𝒑𝒐𝒓𝒕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𝟐</m:t>
                          </m:r>
                        </m:num>
                        <m:den>
                          <m:r>
                            <a:rPr lang="en-US" sz="1200" b="1" i="1" smtClean="0">
                              <a:solidFill>
                                <a:schemeClr val="tx1"/>
                              </a:solidFill>
                              <a:latin typeface="Cambria Math" panose="02040503050406030204" pitchFamily="18" charset="0"/>
                            </a:rPr>
                            <m:t>𝑰𝒏𝒄𝒊𝒅𝒆𝒏𝒕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𝒑𝒐𝒘𝒆𝒓</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𝒐𝒇</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𝒘𝒂𝒗𝒆</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𝒂𝒕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𝒑𝒐𝒓𝒕</m:t>
                          </m:r>
                          <m:r>
                            <a:rPr lang="en-US" sz="1200" b="1" i="1" smtClean="0">
                              <a:solidFill>
                                <a:schemeClr val="tx1"/>
                              </a:solidFill>
                              <a:latin typeface="Cambria Math" panose="02040503050406030204" pitchFamily="18" charset="0"/>
                            </a:rPr>
                            <m:t> </m:t>
                          </m:r>
                          <m:r>
                            <a:rPr lang="en-US" sz="1200" b="1" i="1" smtClean="0">
                              <a:solidFill>
                                <a:schemeClr val="tx1"/>
                              </a:solidFill>
                              <a:latin typeface="Cambria Math" panose="02040503050406030204" pitchFamily="18" charset="0"/>
                            </a:rPr>
                            <m:t>𝟐</m:t>
                          </m:r>
                        </m:den>
                      </m:f>
                    </m:oMath>
                  </m:oMathPara>
                </a14:m>
                <a:endParaRPr lang="en-US" sz="1200" b="1" dirty="0">
                  <a:solidFill>
                    <a:schemeClr val="tx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8610600" y="4916260"/>
                <a:ext cx="2747034" cy="383438"/>
              </a:xfrm>
              <a:prstGeom prst="rect">
                <a:avLst/>
              </a:prstGeom>
              <a:blipFill rotWithShape="1">
                <a:blip r:embed="rId11"/>
                <a:stretch>
                  <a:fillRect t="-23" r="-600" b="162"/>
                </a:stretch>
              </a:blipFill>
            </p:spPr>
            <p:txBody>
              <a:bodyPr/>
              <a:lstStyle/>
              <a:p>
                <a:r>
                  <a:rPr lang="en-US" altLang="en-US">
                    <a:noFill/>
                  </a:rPr>
                  <a:t> </a:t>
                </a:r>
              </a:p>
            </p:txBody>
          </p:sp>
        </mc:Fallback>
      </mc:AlternateContent>
      <p:sp>
        <p:nvSpPr>
          <p:cNvPr id="5" name="TextBox 4"/>
          <p:cNvSpPr txBox="1"/>
          <p:nvPr/>
        </p:nvSpPr>
        <p:spPr>
          <a:xfrm>
            <a:off x="143693" y="845107"/>
            <a:ext cx="1862754" cy="461665"/>
          </a:xfrm>
          <a:prstGeom prst="rect">
            <a:avLst/>
          </a:prstGeom>
          <a:noFill/>
        </p:spPr>
        <p:txBody>
          <a:bodyPr wrap="none" rtlCol="0">
            <a:spAutoFit/>
          </a:bodyPr>
          <a:lstStyle/>
          <a:p>
            <a:r>
              <a:rPr lang="en-US" sz="2400" b="1" dirty="0"/>
              <a:t>Introduction: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18</a:t>
            </a:fld>
            <a:endParaRPr lang="en-US"/>
          </a:p>
        </p:txBody>
      </p:sp>
      <p:sp>
        <p:nvSpPr>
          <p:cNvPr id="6" name="TextBox 5"/>
          <p:cNvSpPr txBox="1"/>
          <p:nvPr/>
        </p:nvSpPr>
        <p:spPr>
          <a:xfrm>
            <a:off x="3767199" y="142421"/>
            <a:ext cx="5701625" cy="584775"/>
          </a:xfrm>
          <a:prstGeom prst="rect">
            <a:avLst/>
          </a:prstGeom>
          <a:noFill/>
        </p:spPr>
        <p:txBody>
          <a:bodyPr wrap="none" rtlCol="0">
            <a:spAutoFit/>
          </a:bodyPr>
          <a:lstStyle/>
          <a:p>
            <a:r>
              <a:rPr lang="en-US" sz="3200" b="1" dirty="0"/>
              <a:t>Task -2: S Parameters Simulation</a:t>
            </a:r>
          </a:p>
        </p:txBody>
      </p:sp>
      <p:sp>
        <p:nvSpPr>
          <p:cNvPr id="4" name="TextBox 3"/>
          <p:cNvSpPr txBox="1"/>
          <p:nvPr/>
        </p:nvSpPr>
        <p:spPr>
          <a:xfrm>
            <a:off x="200338" y="1315459"/>
            <a:ext cx="3838262" cy="3983591"/>
          </a:xfrm>
          <a:prstGeom prst="rect">
            <a:avLst/>
          </a:prstGeom>
          <a:noFill/>
        </p:spPr>
        <p:txBody>
          <a:bodyPr wrap="square" rtlCol="0">
            <a:spAutoFit/>
          </a:bodyPr>
          <a:lstStyle/>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16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Create a new schematic.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16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On the top left white space bar type “</a:t>
            </a:r>
            <a:r>
              <a:rPr lang="en-US" sz="1600" b="1"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Amplifier</a:t>
            </a:r>
            <a:r>
              <a:rPr lang="en-US" sz="16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and place the amplifier in schematic.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16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Double-click on the amplifier and use the following s-parameters in polar coordinates:  </a:t>
            </a:r>
          </a:p>
          <a:p>
            <a:pPr marL="457200" marR="426720">
              <a:lnSpc>
                <a:spcPct val="103000"/>
              </a:lnSpc>
              <a:spcBef>
                <a:spcPts val="0"/>
              </a:spcBef>
              <a:spcAft>
                <a:spcPts val="55"/>
              </a:spcAft>
            </a:pPr>
            <a:r>
              <a:rPr lang="en-US" sz="16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S21=</a:t>
            </a:r>
            <a:r>
              <a:rPr lang="en-US" sz="1600" kern="1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dbpolar</a:t>
            </a:r>
            <a:r>
              <a:rPr lang="en-US" sz="16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(10,0) </a:t>
            </a:r>
          </a:p>
          <a:p>
            <a:pPr marL="457200" marR="426720">
              <a:lnSpc>
                <a:spcPct val="103000"/>
              </a:lnSpc>
              <a:spcBef>
                <a:spcPts val="0"/>
              </a:spcBef>
              <a:spcAft>
                <a:spcPts val="55"/>
              </a:spcAft>
            </a:pPr>
            <a:r>
              <a:rPr lang="en-US" sz="16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S11=</a:t>
            </a:r>
            <a:r>
              <a:rPr lang="en-US" sz="1600" kern="1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dbpolar</a:t>
            </a:r>
            <a:r>
              <a:rPr lang="en-US" sz="16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(-20,0) </a:t>
            </a:r>
          </a:p>
          <a:p>
            <a:pPr marL="457200" marR="426720">
              <a:lnSpc>
                <a:spcPct val="103000"/>
              </a:lnSpc>
              <a:spcBef>
                <a:spcPts val="0"/>
              </a:spcBef>
              <a:spcAft>
                <a:spcPts val="55"/>
              </a:spcAft>
            </a:pPr>
            <a:r>
              <a:rPr lang="en-US" sz="16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S22=</a:t>
            </a:r>
            <a:r>
              <a:rPr lang="en-US" sz="1600" kern="1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dbpolar</a:t>
            </a:r>
            <a:r>
              <a:rPr lang="en-US" sz="16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(-20,180)  </a:t>
            </a:r>
          </a:p>
          <a:p>
            <a:pPr marL="457200" marR="426720">
              <a:lnSpc>
                <a:spcPct val="103000"/>
              </a:lnSpc>
              <a:spcBef>
                <a:spcPts val="0"/>
              </a:spcBef>
              <a:spcAft>
                <a:spcPts val="55"/>
              </a:spcAft>
            </a:pPr>
            <a:r>
              <a:rPr lang="en-US" sz="16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S12=</a:t>
            </a:r>
            <a:r>
              <a:rPr lang="en-US" sz="1600" kern="1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dbpolar</a:t>
            </a:r>
            <a:r>
              <a:rPr lang="en-US" sz="16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(-50,0)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16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Select Amp noise figure NF=2 </a:t>
            </a:r>
            <a:r>
              <a:rPr lang="en-US" sz="1600" u="none" strike="noStrike" kern="100" dirty="0" err="1">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dB.</a:t>
            </a:r>
            <a:r>
              <a:rPr lang="en-US" sz="16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16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Check  the “display parameter on schematic” and press ok. (Second figure). </a:t>
            </a:r>
            <a:endParaRPr lang="en-US" sz="16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411424" y="845107"/>
            <a:ext cx="4114801" cy="3233739"/>
          </a:xfrm>
          <a:prstGeom prst="rect">
            <a:avLst/>
          </a:prstGeom>
        </p:spPr>
      </p:pic>
      <p:sp>
        <p:nvSpPr>
          <p:cNvPr id="5" name="TextBox 4"/>
          <p:cNvSpPr txBox="1"/>
          <p:nvPr/>
        </p:nvSpPr>
        <p:spPr>
          <a:xfrm>
            <a:off x="0" y="845107"/>
            <a:ext cx="3066224" cy="461665"/>
          </a:xfrm>
          <a:prstGeom prst="rect">
            <a:avLst/>
          </a:prstGeom>
          <a:noFill/>
        </p:spPr>
        <p:txBody>
          <a:bodyPr wrap="none" rtlCol="0">
            <a:spAutoFit/>
          </a:bodyPr>
          <a:lstStyle/>
          <a:p>
            <a:r>
              <a:rPr lang="en-US" sz="2400" b="1" dirty="0"/>
              <a:t>Working with the tool:</a:t>
            </a:r>
          </a:p>
        </p:txBody>
      </p:sp>
      <p:pic>
        <p:nvPicPr>
          <p:cNvPr id="8" name="Picture 7"/>
          <p:cNvPicPr>
            <a:picLocks noChangeAspect="1"/>
          </p:cNvPicPr>
          <p:nvPr/>
        </p:nvPicPr>
        <p:blipFill>
          <a:blip r:embed="rId4"/>
          <a:stretch>
            <a:fillRect/>
          </a:stretch>
        </p:blipFill>
        <p:spPr>
          <a:xfrm>
            <a:off x="3926518" y="3434052"/>
            <a:ext cx="4114800" cy="263536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19</a:t>
            </a:fld>
            <a:endParaRPr lang="en-US"/>
          </a:p>
        </p:txBody>
      </p:sp>
      <p:sp>
        <p:nvSpPr>
          <p:cNvPr id="6" name="TextBox 5"/>
          <p:cNvSpPr txBox="1"/>
          <p:nvPr/>
        </p:nvSpPr>
        <p:spPr>
          <a:xfrm>
            <a:off x="3814313" y="136525"/>
            <a:ext cx="5701625" cy="584775"/>
          </a:xfrm>
          <a:prstGeom prst="rect">
            <a:avLst/>
          </a:prstGeom>
          <a:noFill/>
        </p:spPr>
        <p:txBody>
          <a:bodyPr wrap="none" rtlCol="0">
            <a:spAutoFit/>
          </a:bodyPr>
          <a:lstStyle/>
          <a:p>
            <a:r>
              <a:rPr lang="en-US" sz="3200" b="1" dirty="0"/>
              <a:t>Task -2: S Parameters Simulation</a:t>
            </a:r>
          </a:p>
        </p:txBody>
      </p:sp>
      <p:sp>
        <p:nvSpPr>
          <p:cNvPr id="4" name="TextBox 3"/>
          <p:cNvSpPr txBox="1"/>
          <p:nvPr/>
        </p:nvSpPr>
        <p:spPr>
          <a:xfrm>
            <a:off x="0" y="1822406"/>
            <a:ext cx="4847409" cy="2964722"/>
          </a:xfrm>
          <a:prstGeom prst="rect">
            <a:avLst/>
          </a:prstGeom>
          <a:noFill/>
        </p:spPr>
        <p:txBody>
          <a:bodyPr wrap="square" rtlCol="0">
            <a:spAutoFit/>
          </a:bodyPr>
          <a:lstStyle/>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In the palette window, choose Simulation- </a:t>
            </a:r>
            <a:r>
              <a:rPr lang="en-US" sz="2000" u="none" strike="noStrike" kern="100" dirty="0" err="1">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S_param</a:t>
            </a: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category.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Click on </a:t>
            </a:r>
            <a:r>
              <a:rPr lang="en-US" sz="2000" b="1"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SP</a:t>
            </a: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icon and place it in </a:t>
            </a:r>
            <a:b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b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the schematic.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Pick a frequency range from </a:t>
            </a:r>
            <a:r>
              <a:rPr lang="en-US" sz="2000" b="1"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1.8</a:t>
            </a:r>
            <a:r>
              <a:rPr lang="en-US" sz="2000" b="1"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GHz to </a:t>
            </a:r>
            <a:r>
              <a:rPr lang="en-US" sz="2000" b="1" kern="1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2.2</a:t>
            </a:r>
            <a:r>
              <a:rPr lang="en-US" sz="2000" b="1"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GHz </a:t>
            </a:r>
            <a:r>
              <a:rPr lang="en-US" sz="20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with </a:t>
            </a:r>
            <a:r>
              <a:rPr lang="en-US" sz="2000" b="1"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step=0.01 GHz.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Use Term (input/output terminal) component and place terminals at the input and output of your amplifier.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536074" y="1822406"/>
            <a:ext cx="7171796" cy="2905090"/>
          </a:xfrm>
          <a:prstGeom prst="rect">
            <a:avLst/>
          </a:prstGeom>
        </p:spPr>
      </p:pic>
      <p:sp>
        <p:nvSpPr>
          <p:cNvPr id="5" name="TextBox 4"/>
          <p:cNvSpPr txBox="1"/>
          <p:nvPr/>
        </p:nvSpPr>
        <p:spPr>
          <a:xfrm>
            <a:off x="261257" y="1197804"/>
            <a:ext cx="3066224" cy="461665"/>
          </a:xfrm>
          <a:prstGeom prst="rect">
            <a:avLst/>
          </a:prstGeom>
          <a:noFill/>
        </p:spPr>
        <p:txBody>
          <a:bodyPr wrap="none" rtlCol="0">
            <a:spAutoFit/>
          </a:bodyPr>
          <a:lstStyle/>
          <a:p>
            <a:r>
              <a:rPr lang="en-US" sz="2400" b="1" dirty="0"/>
              <a:t>Working with the tool: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2</a:t>
            </a:fld>
            <a:endParaRPr lang="en-US" dirty="0"/>
          </a:p>
        </p:txBody>
      </p:sp>
      <p:sp>
        <p:nvSpPr>
          <p:cNvPr id="4" name="Rectangle 3"/>
          <p:cNvSpPr/>
          <p:nvPr/>
        </p:nvSpPr>
        <p:spPr>
          <a:xfrm>
            <a:off x="3801141" y="1709079"/>
            <a:ext cx="4589718"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ADS Overview</a:t>
            </a:r>
          </a:p>
        </p:txBody>
      </p:sp>
      <p:sp>
        <p:nvSpPr>
          <p:cNvPr id="5" name="TextBox 4"/>
          <p:cNvSpPr txBox="1"/>
          <p:nvPr/>
        </p:nvSpPr>
        <p:spPr>
          <a:xfrm>
            <a:off x="1053297" y="3109384"/>
            <a:ext cx="10885993" cy="923330"/>
          </a:xfrm>
          <a:prstGeom prst="rect">
            <a:avLst/>
          </a:prstGeom>
          <a:noFill/>
        </p:spPr>
        <p:txBody>
          <a:bodyPr wrap="none" rtlCol="0">
            <a:spAutoFit/>
          </a:bodyPr>
          <a:lstStyle/>
          <a:p>
            <a:r>
              <a:rPr lang="en-US" dirty="0"/>
              <a:t>There is a fantastic series of tutorials by   on ADS.  He has detailed videos at 50minutes in length down</a:t>
            </a:r>
            <a:br>
              <a:rPr lang="en-US" dirty="0"/>
            </a:br>
            <a:r>
              <a:rPr lang="en-US" dirty="0"/>
              <a:t>to quick learning in 5 minutes.  I highly recommend you reference his tutorials for help. It is </a:t>
            </a:r>
            <a:br>
              <a:rPr lang="en-US" dirty="0"/>
            </a:br>
            <a:r>
              <a:rPr lang="en-US" dirty="0"/>
              <a:t>especially helpful to see the ADS environment and how all of the windows look. I recommend Tutorials 1-5 to start.</a:t>
            </a:r>
          </a:p>
        </p:txBody>
      </p:sp>
      <p:sp>
        <p:nvSpPr>
          <p:cNvPr id="7" name="TextBox 6"/>
          <p:cNvSpPr txBox="1"/>
          <p:nvPr/>
        </p:nvSpPr>
        <p:spPr>
          <a:xfrm>
            <a:off x="1235598" y="4502590"/>
            <a:ext cx="10885992" cy="369332"/>
          </a:xfrm>
          <a:prstGeom prst="rect">
            <a:avLst/>
          </a:prstGeom>
          <a:noFill/>
        </p:spPr>
        <p:txBody>
          <a:bodyPr wrap="square">
            <a:spAutoFit/>
          </a:bodyPr>
          <a:lstStyle/>
          <a:p>
            <a:r>
              <a:rPr lang="en-US" b="0" i="0" dirty="0">
                <a:effectLst/>
                <a:latin typeface="-webkit-standard"/>
                <a:hlinkClick r:id="rId2" tooltip="https://urldefense.com/v3/__https://www.youtube.com/watch?v=SnzCFtsGs1g&amp;list=PL9OnCetH8TYrWFGB4QkDP8HVaY-Aum6Hc&amp;pp=iAQB__;!!IKRxdwAv5BmarQ!ZqHQdtumDVpvc8Fp7aH1cHFfBlpBaAAKN7QrmmieiQGsX_cju8mirUVRsqZED28swBrkmVC3bvUBRqkGpa8V4qo$"/>
              </a:rPr>
              <a:t>https://www.youtube.com/watch?v=SnzCFtsGs1g&amp;list=PL9OnCetH8TYrWFGB4QkDP8HVaY-Aum6Hc&amp;pp=iAQB</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20</a:t>
            </a:fld>
            <a:endParaRPr lang="en-US"/>
          </a:p>
        </p:txBody>
      </p:sp>
      <p:sp>
        <p:nvSpPr>
          <p:cNvPr id="6" name="TextBox 5"/>
          <p:cNvSpPr txBox="1"/>
          <p:nvPr/>
        </p:nvSpPr>
        <p:spPr>
          <a:xfrm>
            <a:off x="3583029" y="136525"/>
            <a:ext cx="5701625" cy="584775"/>
          </a:xfrm>
          <a:prstGeom prst="rect">
            <a:avLst/>
          </a:prstGeom>
          <a:noFill/>
        </p:spPr>
        <p:txBody>
          <a:bodyPr wrap="none" rtlCol="0">
            <a:spAutoFit/>
          </a:bodyPr>
          <a:lstStyle/>
          <a:p>
            <a:r>
              <a:rPr lang="en-US" sz="3200" b="1" dirty="0"/>
              <a:t>Task -2: S Parameters Simulation</a:t>
            </a:r>
          </a:p>
        </p:txBody>
      </p:sp>
      <p:sp>
        <p:nvSpPr>
          <p:cNvPr id="4" name="TextBox 3"/>
          <p:cNvSpPr txBox="1"/>
          <p:nvPr/>
        </p:nvSpPr>
        <p:spPr>
          <a:xfrm>
            <a:off x="111688" y="1327708"/>
            <a:ext cx="5345653" cy="2640788"/>
          </a:xfrm>
          <a:prstGeom prst="rect">
            <a:avLst/>
          </a:prstGeom>
          <a:noFill/>
        </p:spPr>
        <p:txBody>
          <a:bodyPr wrap="square" rtlCol="0">
            <a:spAutoFit/>
          </a:bodyPr>
          <a:lstStyle/>
          <a:p>
            <a:pPr marL="342900" marR="426720" indent="-342900" fontAlgn="base">
              <a:lnSpc>
                <a:spcPct val="103000"/>
              </a:lnSpc>
              <a:spcAft>
                <a:spcPts val="55"/>
              </a:spcAft>
              <a:buClr>
                <a:srgbClr val="000000"/>
              </a:buClr>
              <a:buSzPts val="1200"/>
              <a:buFont typeface="Arial" panose="020B0604020202020204" pitchFamily="34" charset="0"/>
              <a:buChar char="•"/>
            </a:pPr>
            <a:r>
              <a:rPr lang="en-US" sz="18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Double click on the S-PARAMETERS</a:t>
            </a:r>
          </a:p>
          <a:p>
            <a:pPr marL="342900" marR="426720" indent="-342900" fontAlgn="base">
              <a:lnSpc>
                <a:spcPct val="103000"/>
              </a:lnSpc>
              <a:spcAft>
                <a:spcPts val="55"/>
              </a:spcAft>
              <a:buClr>
                <a:srgbClr val="000000"/>
              </a:buClr>
              <a:buSzPts val="1200"/>
              <a:buFont typeface="Arial" panose="020B0604020202020204" pitchFamily="34" charset="0"/>
              <a:buChar char="•"/>
            </a:pPr>
            <a:r>
              <a:rPr lang="en-US" sz="18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choose the third tab “noise”. Check the “calculate noise”. </a:t>
            </a:r>
          </a:p>
          <a:p>
            <a:pPr marL="342900" marR="426720" indent="-342900" fontAlgn="base">
              <a:lnSpc>
                <a:spcPct val="103000"/>
              </a:lnSpc>
              <a:spcAft>
                <a:spcPts val="55"/>
              </a:spcAft>
              <a:buClr>
                <a:srgbClr val="000000"/>
              </a:buClr>
              <a:buSzPts val="1200"/>
              <a:buFont typeface="Arial" panose="020B0604020202020204" pitchFamily="34" charset="0"/>
              <a:buChar char="•"/>
            </a:pPr>
            <a:r>
              <a:rPr lang="en-US" sz="18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Type 1 and 2 for noise input and output port sections and press ok. </a:t>
            </a:r>
            <a:endParaRPr lang="en-US" sz="18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18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Run the simulation - Once the simulation is finished, new result window will pop up.</a:t>
            </a:r>
            <a:r>
              <a:rPr lang="en-US" sz="1800" b="1"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a:t>
            </a:r>
            <a:endParaRPr lang="en-US" sz="18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457200" marR="426720">
              <a:lnSpc>
                <a:spcPct val="103000"/>
              </a:lnSpc>
              <a:spcBef>
                <a:spcPts val="0"/>
              </a:spcBef>
              <a:spcAft>
                <a:spcPts val="55"/>
              </a:spcAft>
            </a:pPr>
            <a:endParaRPr lang="en-US" sz="16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p>
            <a:endParaRPr lang="en-US" sz="1600"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859" t="9571" b="3253"/>
          <a:stretch>
            <a:fillRect/>
          </a:stretch>
        </p:blipFill>
        <p:spPr>
          <a:xfrm>
            <a:off x="4829239" y="1252728"/>
            <a:ext cx="7120446" cy="2715768"/>
          </a:xfrm>
          <a:prstGeom prst="rect">
            <a:avLst/>
          </a:prstGeom>
        </p:spPr>
      </p:pic>
      <p:sp>
        <p:nvSpPr>
          <p:cNvPr id="5" name="TextBox 4"/>
          <p:cNvSpPr txBox="1"/>
          <p:nvPr/>
        </p:nvSpPr>
        <p:spPr>
          <a:xfrm>
            <a:off x="1552505" y="4746634"/>
            <a:ext cx="8526565" cy="769441"/>
          </a:xfrm>
          <a:prstGeom prst="rect">
            <a:avLst/>
          </a:prstGeom>
          <a:noFill/>
        </p:spPr>
        <p:txBody>
          <a:bodyPr wrap="none" rtlCol="0">
            <a:spAutoFit/>
          </a:bodyPr>
          <a:lstStyle/>
          <a:p>
            <a:pPr algn="ctr"/>
            <a:r>
              <a:rPr lang="en-US" sz="2200" b="1" dirty="0">
                <a:solidFill>
                  <a:srgbClr val="FF0000"/>
                </a:solidFill>
              </a:rPr>
              <a:t>NOTE: Because you are entering a constant value for each s-parameter, </a:t>
            </a:r>
            <a:br>
              <a:rPr lang="en-US" sz="2200" b="1" dirty="0">
                <a:solidFill>
                  <a:srgbClr val="FF0000"/>
                </a:solidFill>
              </a:rPr>
            </a:br>
            <a:r>
              <a:rPr lang="en-US" sz="2200" b="1" dirty="0">
                <a:solidFill>
                  <a:srgbClr val="FF0000"/>
                </a:solidFill>
              </a:rPr>
              <a:t>you will have a flat line response over frequency.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21</a:t>
            </a:fld>
            <a:endParaRPr lang="en-US"/>
          </a:p>
        </p:txBody>
      </p:sp>
      <p:sp>
        <p:nvSpPr>
          <p:cNvPr id="6" name="TextBox 5"/>
          <p:cNvSpPr txBox="1"/>
          <p:nvPr/>
        </p:nvSpPr>
        <p:spPr>
          <a:xfrm>
            <a:off x="3556058" y="147317"/>
            <a:ext cx="5701625" cy="584775"/>
          </a:xfrm>
          <a:prstGeom prst="rect">
            <a:avLst/>
          </a:prstGeom>
          <a:noFill/>
        </p:spPr>
        <p:txBody>
          <a:bodyPr wrap="none" rtlCol="0">
            <a:spAutoFit/>
          </a:bodyPr>
          <a:lstStyle/>
          <a:p>
            <a:r>
              <a:rPr lang="en-US" sz="3200" b="1" dirty="0"/>
              <a:t>Task -2: S Parameters Simulation</a:t>
            </a:r>
          </a:p>
        </p:txBody>
      </p:sp>
      <p:sp>
        <p:nvSpPr>
          <p:cNvPr id="4" name="TextBox 3"/>
          <p:cNvSpPr txBox="1"/>
          <p:nvPr/>
        </p:nvSpPr>
        <p:spPr>
          <a:xfrm>
            <a:off x="113428" y="1387091"/>
            <a:ext cx="6169805" cy="2660537"/>
          </a:xfrm>
          <a:prstGeom prst="rect">
            <a:avLst/>
          </a:prstGeom>
          <a:noFill/>
        </p:spPr>
        <p:txBody>
          <a:bodyPr wrap="square" rtlCol="0">
            <a:spAutoFit/>
          </a:bodyPr>
          <a:lstStyle/>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Press rectangular plot on the left panel (1) and place it in white space.  </a:t>
            </a:r>
            <a:r>
              <a:rPr lang="en-US" sz="2000" b="1"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(note one plot pane for each parameter and one for noise)</a:t>
            </a:r>
            <a:endPar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Click</a:t>
            </a: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on each S-</a:t>
            </a: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pa</a:t>
            </a: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rameter (2) and click on add (3).</a:t>
            </a:r>
            <a:r>
              <a:rPr lang="en-US" sz="2000" b="1"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In the new window “complex data” select dB (4) and press ok.</a:t>
            </a:r>
            <a:r>
              <a:rPr lang="en-US" sz="2000" b="1"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a:t>
            </a:r>
            <a:endPar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If you press ok again you will observe the results.</a:t>
            </a:r>
          </a:p>
          <a:p>
            <a:pPr marL="342900" marR="426720" indent="-342900" fontAlgn="base">
              <a:lnSpc>
                <a:spcPct val="103000"/>
              </a:lnSpc>
              <a:spcAft>
                <a:spcPts val="55"/>
              </a:spcAft>
              <a:buClr>
                <a:srgbClr val="000000"/>
              </a:buClr>
              <a:buSzPts val="1200"/>
              <a:buFont typeface="Arial" panose="020B0604020202020204" pitchFamily="34" charset="0"/>
              <a:buChar char="•"/>
            </a:pP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Repeat the same procedure for the noise figure (5)</a:t>
            </a:r>
            <a:endPar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799234" y="1202580"/>
            <a:ext cx="6311519" cy="39833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22</a:t>
            </a:fld>
            <a:endParaRPr lang="en-US" dirty="0"/>
          </a:p>
        </p:txBody>
      </p:sp>
      <p:sp>
        <p:nvSpPr>
          <p:cNvPr id="7" name="TextBox 6"/>
          <p:cNvSpPr txBox="1"/>
          <p:nvPr/>
        </p:nvSpPr>
        <p:spPr>
          <a:xfrm>
            <a:off x="517585" y="4114800"/>
            <a:ext cx="2756267" cy="369332"/>
          </a:xfrm>
          <a:prstGeom prst="rect">
            <a:avLst/>
          </a:prstGeom>
          <a:noFill/>
        </p:spPr>
        <p:txBody>
          <a:bodyPr wrap="none" rtlCol="0">
            <a:spAutoFit/>
          </a:bodyPr>
          <a:lstStyle/>
          <a:p>
            <a:r>
              <a:rPr lang="en-US" b="1" dirty="0">
                <a:solidFill>
                  <a:srgbClr val="FF0000"/>
                </a:solidFill>
              </a:rPr>
              <a:t>Place your screenshot here</a:t>
            </a:r>
          </a:p>
        </p:txBody>
      </p:sp>
      <p:sp>
        <p:nvSpPr>
          <p:cNvPr id="8" name="TextBox 7"/>
          <p:cNvSpPr txBox="1"/>
          <p:nvPr/>
        </p:nvSpPr>
        <p:spPr>
          <a:xfrm>
            <a:off x="4175908" y="4114800"/>
            <a:ext cx="2756267" cy="369332"/>
          </a:xfrm>
          <a:prstGeom prst="rect">
            <a:avLst/>
          </a:prstGeom>
          <a:noFill/>
        </p:spPr>
        <p:txBody>
          <a:bodyPr wrap="none" rtlCol="0">
            <a:spAutoFit/>
          </a:bodyPr>
          <a:lstStyle/>
          <a:p>
            <a:r>
              <a:rPr lang="en-US" b="1" dirty="0">
                <a:solidFill>
                  <a:srgbClr val="FF0000"/>
                </a:solidFill>
              </a:rPr>
              <a:t>Place your screenshot here</a:t>
            </a:r>
          </a:p>
        </p:txBody>
      </p:sp>
      <p:sp>
        <p:nvSpPr>
          <p:cNvPr id="6" name="TextBox 5"/>
          <p:cNvSpPr txBox="1"/>
          <p:nvPr/>
        </p:nvSpPr>
        <p:spPr>
          <a:xfrm>
            <a:off x="3775513" y="142792"/>
            <a:ext cx="5226880" cy="584775"/>
          </a:xfrm>
          <a:prstGeom prst="rect">
            <a:avLst/>
          </a:prstGeom>
          <a:noFill/>
        </p:spPr>
        <p:txBody>
          <a:bodyPr wrap="none" rtlCol="0">
            <a:spAutoFit/>
          </a:bodyPr>
          <a:lstStyle/>
          <a:p>
            <a:r>
              <a:rPr lang="en-US" sz="3200" b="1" dirty="0"/>
              <a:t>Task -2: S Parameters REPORT</a:t>
            </a:r>
          </a:p>
        </p:txBody>
      </p:sp>
      <p:sp>
        <p:nvSpPr>
          <p:cNvPr id="4" name="TextBox 3"/>
          <p:cNvSpPr txBox="1"/>
          <p:nvPr/>
        </p:nvSpPr>
        <p:spPr>
          <a:xfrm>
            <a:off x="517585" y="1652016"/>
            <a:ext cx="2756267" cy="369332"/>
          </a:xfrm>
          <a:prstGeom prst="rect">
            <a:avLst/>
          </a:prstGeom>
          <a:noFill/>
        </p:spPr>
        <p:txBody>
          <a:bodyPr wrap="none" rtlCol="0">
            <a:spAutoFit/>
          </a:bodyPr>
          <a:lstStyle/>
          <a:p>
            <a:r>
              <a:rPr lang="en-US" b="1" dirty="0">
                <a:solidFill>
                  <a:srgbClr val="FF0000"/>
                </a:solidFill>
              </a:rPr>
              <a:t>Place your screenshot here</a:t>
            </a:r>
          </a:p>
        </p:txBody>
      </p:sp>
      <p:sp>
        <p:nvSpPr>
          <p:cNvPr id="9" name="TextBox 8"/>
          <p:cNvSpPr txBox="1"/>
          <p:nvPr/>
        </p:nvSpPr>
        <p:spPr>
          <a:xfrm>
            <a:off x="4175908" y="1652016"/>
            <a:ext cx="2756267" cy="369332"/>
          </a:xfrm>
          <a:prstGeom prst="rect">
            <a:avLst/>
          </a:prstGeom>
          <a:noFill/>
        </p:spPr>
        <p:txBody>
          <a:bodyPr wrap="none" rtlCol="0">
            <a:spAutoFit/>
          </a:bodyPr>
          <a:lstStyle/>
          <a:p>
            <a:r>
              <a:rPr lang="en-US" b="1" dirty="0">
                <a:solidFill>
                  <a:srgbClr val="FF0000"/>
                </a:solidFill>
              </a:rPr>
              <a:t>Place your screenshot here</a:t>
            </a:r>
          </a:p>
        </p:txBody>
      </p:sp>
      <p:sp>
        <p:nvSpPr>
          <p:cNvPr id="15" name="TextBox 14"/>
          <p:cNvSpPr txBox="1"/>
          <p:nvPr/>
        </p:nvSpPr>
        <p:spPr>
          <a:xfrm>
            <a:off x="7633193" y="771245"/>
            <a:ext cx="4357769"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Please use this plot as reference. </a:t>
            </a:r>
          </a:p>
          <a:p>
            <a:r>
              <a:rPr lang="en-US" dirty="0">
                <a:latin typeface="Times New Roman" panose="02020603050405020304" pitchFamily="18" charset="0"/>
                <a:cs typeface="Times New Roman" panose="02020603050405020304" pitchFamily="18" charset="0"/>
              </a:rPr>
              <a:t>Set the scales and the points of the graph accordingly.</a:t>
            </a:r>
          </a:p>
        </p:txBody>
      </p:sp>
      <p:sp>
        <p:nvSpPr>
          <p:cNvPr id="19" name="TextBox 18"/>
          <p:cNvSpPr txBox="1"/>
          <p:nvPr/>
        </p:nvSpPr>
        <p:spPr>
          <a:xfrm>
            <a:off x="8157712" y="4323741"/>
            <a:ext cx="3648974"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B050"/>
                </a:solidFill>
              </a:rPr>
              <a:t>To modify the scales, double click on the graph and go to the plot options window. </a:t>
            </a:r>
          </a:p>
          <a:p>
            <a:pPr marL="285750" indent="-285750">
              <a:buFont typeface="Arial" panose="020B0604020202020204" pitchFamily="34" charset="0"/>
              <a:buChar char="•"/>
            </a:pPr>
            <a:r>
              <a:rPr lang="en-US" sz="1600" dirty="0">
                <a:solidFill>
                  <a:srgbClr val="00B050"/>
                </a:solidFill>
              </a:rPr>
              <a:t>Specify the scale according to your requirements</a:t>
            </a:r>
          </a:p>
          <a:p>
            <a:pPr marL="285750" indent="-285750">
              <a:buFont typeface="Arial" panose="020B0604020202020204" pitchFamily="34" charset="0"/>
              <a:buChar char="•"/>
            </a:pPr>
            <a:r>
              <a:rPr lang="en-US" sz="1600" dirty="0">
                <a:solidFill>
                  <a:srgbClr val="00B050"/>
                </a:solidFill>
              </a:rPr>
              <a:t>To plot two parameters on the same graph, hold control and select</a:t>
            </a:r>
          </a:p>
          <a:p>
            <a:pPr marL="285750" indent="-285750">
              <a:buFont typeface="Arial" panose="020B0604020202020204" pitchFamily="34" charset="0"/>
              <a:buChar char="•"/>
            </a:pPr>
            <a:r>
              <a:rPr lang="en-US" sz="1600" dirty="0">
                <a:solidFill>
                  <a:srgbClr val="00B050"/>
                </a:solidFill>
              </a:rPr>
              <a:t>All values are supposed to be in dB</a:t>
            </a:r>
          </a:p>
        </p:txBody>
      </p:sp>
      <p:pic>
        <p:nvPicPr>
          <p:cNvPr id="16" name="Picture 15" descr="A graph with a red lin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4225" y="1746674"/>
            <a:ext cx="3987598" cy="2507353"/>
          </a:xfrm>
          <a:prstGeom prst="rect">
            <a:avLst/>
          </a:prstGeom>
        </p:spPr>
      </p:pic>
      <p:pic>
        <p:nvPicPr>
          <p:cNvPr id="17" name="Picture 16" descr="A screenshot of a graph&#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7486" t="4025" r="1893" b="2057"/>
          <a:stretch>
            <a:fillRect/>
          </a:stretch>
        </p:blipFill>
        <p:spPr>
          <a:xfrm>
            <a:off x="385314" y="1414020"/>
            <a:ext cx="8079956" cy="5231877"/>
          </a:xfrm>
          <a:prstGeom prst="rect">
            <a:avLst/>
          </a:prstGeom>
        </p:spPr>
      </p:pic>
      <p:sp>
        <p:nvSpPr>
          <p:cNvPr id="10" name="TextBox 9"/>
          <p:cNvSpPr txBox="1"/>
          <p:nvPr/>
        </p:nvSpPr>
        <p:spPr>
          <a:xfrm>
            <a:off x="1345182" y="1152194"/>
            <a:ext cx="1928670" cy="369332"/>
          </a:xfrm>
          <a:prstGeom prst="rect">
            <a:avLst/>
          </a:prstGeom>
          <a:noFill/>
        </p:spPr>
        <p:txBody>
          <a:bodyPr wrap="none" rtlCol="0">
            <a:spAutoFit/>
          </a:bodyPr>
          <a:lstStyle/>
          <a:p>
            <a:r>
              <a:rPr lang="en-US" b="1" dirty="0">
                <a:solidFill>
                  <a:srgbClr val="FF0000"/>
                </a:solidFill>
              </a:rPr>
              <a:t>S11 &amp; S22 vs. Freq</a:t>
            </a:r>
          </a:p>
        </p:txBody>
      </p:sp>
      <p:sp>
        <p:nvSpPr>
          <p:cNvPr id="12" name="TextBox 11"/>
          <p:cNvSpPr txBox="1"/>
          <p:nvPr/>
        </p:nvSpPr>
        <p:spPr>
          <a:xfrm>
            <a:off x="6169938" y="1245253"/>
            <a:ext cx="1317925" cy="369332"/>
          </a:xfrm>
          <a:prstGeom prst="rect">
            <a:avLst/>
          </a:prstGeom>
          <a:noFill/>
        </p:spPr>
        <p:txBody>
          <a:bodyPr wrap="none" rtlCol="0">
            <a:spAutoFit/>
          </a:bodyPr>
          <a:lstStyle/>
          <a:p>
            <a:r>
              <a:rPr lang="en-US" b="1" dirty="0">
                <a:solidFill>
                  <a:srgbClr val="FF0000"/>
                </a:solidFill>
              </a:rPr>
              <a:t>S21 vs. Freq</a:t>
            </a:r>
          </a:p>
        </p:txBody>
      </p:sp>
      <p:sp>
        <p:nvSpPr>
          <p:cNvPr id="11" name="TextBox 10"/>
          <p:cNvSpPr txBox="1"/>
          <p:nvPr/>
        </p:nvSpPr>
        <p:spPr>
          <a:xfrm>
            <a:off x="1951898" y="4029958"/>
            <a:ext cx="1232966" cy="369332"/>
          </a:xfrm>
          <a:prstGeom prst="rect">
            <a:avLst/>
          </a:prstGeom>
          <a:noFill/>
        </p:spPr>
        <p:txBody>
          <a:bodyPr wrap="none" rtlCol="0">
            <a:spAutoFit/>
          </a:bodyPr>
          <a:lstStyle/>
          <a:p>
            <a:r>
              <a:rPr lang="en-US" b="1" dirty="0">
                <a:solidFill>
                  <a:srgbClr val="FF0000"/>
                </a:solidFill>
              </a:rPr>
              <a:t>NF vs. Freq</a:t>
            </a:r>
          </a:p>
        </p:txBody>
      </p:sp>
      <p:sp>
        <p:nvSpPr>
          <p:cNvPr id="13" name="TextBox 12"/>
          <p:cNvSpPr txBox="1"/>
          <p:nvPr/>
        </p:nvSpPr>
        <p:spPr>
          <a:xfrm>
            <a:off x="5984413" y="4053957"/>
            <a:ext cx="1317925" cy="369332"/>
          </a:xfrm>
          <a:prstGeom prst="rect">
            <a:avLst/>
          </a:prstGeom>
          <a:noFill/>
        </p:spPr>
        <p:txBody>
          <a:bodyPr wrap="none" rtlCol="0">
            <a:spAutoFit/>
          </a:bodyPr>
          <a:lstStyle/>
          <a:p>
            <a:r>
              <a:rPr lang="en-US" b="1" dirty="0">
                <a:solidFill>
                  <a:srgbClr val="FF0000"/>
                </a:solidFill>
              </a:rPr>
              <a:t>S12 vs. Freq</a:t>
            </a:r>
          </a:p>
        </p:txBody>
      </p:sp>
      <p:sp>
        <p:nvSpPr>
          <p:cNvPr id="14" name="TextBox 13"/>
          <p:cNvSpPr txBox="1"/>
          <p:nvPr/>
        </p:nvSpPr>
        <p:spPr>
          <a:xfrm>
            <a:off x="5002732" y="766473"/>
            <a:ext cx="1519968" cy="584775"/>
          </a:xfrm>
          <a:prstGeom prst="rect">
            <a:avLst/>
          </a:prstGeom>
          <a:noFill/>
        </p:spPr>
        <p:txBody>
          <a:bodyPr wrap="none" rtlCol="0">
            <a:spAutoFit/>
          </a:bodyPr>
          <a:lstStyle/>
          <a:p>
            <a:r>
              <a:rPr lang="en-US" sz="3200" b="1" dirty="0"/>
              <a:t>Plotting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23</a:t>
            </a:fld>
            <a:endParaRPr lang="en-US"/>
          </a:p>
        </p:txBody>
      </p:sp>
      <p:sp>
        <p:nvSpPr>
          <p:cNvPr id="4" name="TextBox 3"/>
          <p:cNvSpPr txBox="1"/>
          <p:nvPr/>
        </p:nvSpPr>
        <p:spPr>
          <a:xfrm>
            <a:off x="3881419" y="2256854"/>
            <a:ext cx="4340997" cy="584775"/>
          </a:xfrm>
          <a:prstGeom prst="rect">
            <a:avLst/>
          </a:prstGeom>
          <a:noFill/>
        </p:spPr>
        <p:txBody>
          <a:bodyPr wrap="none" rtlCol="0">
            <a:spAutoFit/>
          </a:bodyPr>
          <a:lstStyle/>
          <a:p>
            <a:r>
              <a:rPr lang="en-US" sz="3200" b="1" dirty="0"/>
              <a:t>Task -3: Cascaded Stages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24</a:t>
            </a:fld>
            <a:endParaRPr lang="en-US"/>
          </a:p>
        </p:txBody>
      </p:sp>
      <p:sp>
        <p:nvSpPr>
          <p:cNvPr id="6" name="TextBox 5"/>
          <p:cNvSpPr txBox="1"/>
          <p:nvPr/>
        </p:nvSpPr>
        <p:spPr>
          <a:xfrm>
            <a:off x="3518248" y="166797"/>
            <a:ext cx="6646948" cy="584775"/>
          </a:xfrm>
          <a:prstGeom prst="rect">
            <a:avLst/>
          </a:prstGeom>
          <a:noFill/>
        </p:spPr>
        <p:txBody>
          <a:bodyPr wrap="none" rtlCol="0">
            <a:spAutoFit/>
          </a:bodyPr>
          <a:lstStyle/>
          <a:p>
            <a:r>
              <a:rPr lang="en-US" sz="3200" b="1" dirty="0"/>
              <a:t>Task -3: Cascading Stages Introduction</a:t>
            </a:r>
          </a:p>
        </p:txBody>
      </p:sp>
      <p:pic>
        <p:nvPicPr>
          <p:cNvPr id="16" name="Picture 15"/>
          <p:cNvPicPr>
            <a:picLocks noChangeAspect="1"/>
          </p:cNvPicPr>
          <p:nvPr/>
        </p:nvPicPr>
        <p:blipFill>
          <a:blip r:embed="rId2"/>
          <a:stretch>
            <a:fillRect/>
          </a:stretch>
        </p:blipFill>
        <p:spPr>
          <a:xfrm>
            <a:off x="5476240" y="2299643"/>
            <a:ext cx="6677010" cy="1436334"/>
          </a:xfrm>
          <a:prstGeom prst="rect">
            <a:avLst/>
          </a:prstGeom>
        </p:spPr>
      </p:pic>
      <p:sp>
        <p:nvSpPr>
          <p:cNvPr id="17" name="TextBox 16"/>
          <p:cNvSpPr txBox="1"/>
          <p:nvPr/>
        </p:nvSpPr>
        <p:spPr>
          <a:xfrm>
            <a:off x="444137" y="1032551"/>
            <a:ext cx="3074111" cy="461665"/>
          </a:xfrm>
          <a:prstGeom prst="rect">
            <a:avLst/>
          </a:prstGeom>
          <a:noFill/>
        </p:spPr>
        <p:txBody>
          <a:bodyPr wrap="none" rtlCol="0">
            <a:spAutoFit/>
          </a:bodyPr>
          <a:lstStyle/>
          <a:p>
            <a:r>
              <a:rPr lang="en-US" sz="2400" b="1" dirty="0"/>
              <a:t>What are we learning?</a:t>
            </a:r>
          </a:p>
        </p:txBody>
      </p:sp>
      <p:sp>
        <p:nvSpPr>
          <p:cNvPr id="18" name="TextBox 17"/>
          <p:cNvSpPr txBox="1"/>
          <p:nvPr/>
        </p:nvSpPr>
        <p:spPr>
          <a:xfrm>
            <a:off x="444137" y="1547355"/>
            <a:ext cx="4654296" cy="4031873"/>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In the previous task, we discovered what one device can do. But, in practice, a typical RF chain (receiver or transmitter) has many subcomponents connected to each other forming what we call a cascade.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We will be tackling the following in this section: </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How to build the simulation mode of the cascaded network.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equations governing a cascaded network and how various parameters propagate through the cascade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Finally, we interpret the plots and then compare the results with our hand calculations </a:t>
            </a:r>
          </a:p>
        </p:txBody>
      </p:sp>
      <p:sp>
        <p:nvSpPr>
          <p:cNvPr id="19" name="TextBox 18"/>
          <p:cNvSpPr txBox="1"/>
          <p:nvPr/>
        </p:nvSpPr>
        <p:spPr>
          <a:xfrm>
            <a:off x="10058400" y="5943600"/>
            <a:ext cx="1758815" cy="261610"/>
          </a:xfrm>
          <a:prstGeom prst="rect">
            <a:avLst/>
          </a:prstGeom>
          <a:noFill/>
        </p:spPr>
        <p:txBody>
          <a:bodyPr wrap="none" rtlCol="0">
            <a:spAutoFit/>
          </a:bodyPr>
          <a:lstStyle/>
          <a:p>
            <a:r>
              <a:rPr lang="en-US" sz="1100" dirty="0"/>
              <a:t>* Image courtesy </a:t>
            </a:r>
            <a:r>
              <a:rPr lang="en-US" sz="1100" dirty="0" err="1"/>
              <a:t>Libretexts</a:t>
            </a:r>
            <a:endParaRPr lang="en-US"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25</a:t>
            </a:fld>
            <a:endParaRPr lang="en-US"/>
          </a:p>
        </p:txBody>
      </p:sp>
      <p:sp>
        <p:nvSpPr>
          <p:cNvPr id="6" name="TextBox 5"/>
          <p:cNvSpPr txBox="1"/>
          <p:nvPr/>
        </p:nvSpPr>
        <p:spPr>
          <a:xfrm>
            <a:off x="3555274" y="188729"/>
            <a:ext cx="5714962" cy="584775"/>
          </a:xfrm>
          <a:prstGeom prst="rect">
            <a:avLst/>
          </a:prstGeom>
          <a:noFill/>
        </p:spPr>
        <p:txBody>
          <a:bodyPr wrap="none" rtlCol="0">
            <a:spAutoFit/>
          </a:bodyPr>
          <a:lstStyle/>
          <a:p>
            <a:r>
              <a:rPr lang="en-US" sz="3200" b="1" dirty="0"/>
              <a:t>Task -3: Cascading Stages Theory</a:t>
            </a:r>
          </a:p>
        </p:txBody>
      </p:sp>
      <p:sp>
        <p:nvSpPr>
          <p:cNvPr id="17" name="TextBox 16"/>
          <p:cNvSpPr txBox="1"/>
          <p:nvPr/>
        </p:nvSpPr>
        <p:spPr>
          <a:xfrm>
            <a:off x="233850" y="1093326"/>
            <a:ext cx="2835841" cy="461665"/>
          </a:xfrm>
          <a:prstGeom prst="rect">
            <a:avLst/>
          </a:prstGeom>
          <a:noFill/>
        </p:spPr>
        <p:txBody>
          <a:bodyPr wrap="none" rtlCol="0">
            <a:spAutoFit/>
          </a:bodyPr>
          <a:lstStyle/>
          <a:p>
            <a:r>
              <a:rPr lang="en-US" sz="2400" b="1" dirty="0"/>
              <a:t>How do we cascade?</a:t>
            </a:r>
          </a:p>
        </p:txBody>
      </p:sp>
      <p:sp>
        <p:nvSpPr>
          <p:cNvPr id="18" name="TextBox 17"/>
          <p:cNvSpPr txBox="1"/>
          <p:nvPr/>
        </p:nvSpPr>
        <p:spPr>
          <a:xfrm>
            <a:off x="361866" y="1554991"/>
            <a:ext cx="4654296" cy="230832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typical process of cascading includes placing one device after another, isn't that simple? It should be. But, as we cascade stages, we need to understand how placing additional devices impacts the overall chain performance.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We basically model the entire chain as one black box that houses all of the parameters of all devices (subcomponents) connected together.</a:t>
            </a:r>
          </a:p>
        </p:txBody>
      </p:sp>
      <p:sp>
        <p:nvSpPr>
          <p:cNvPr id="19" name="TextBox 18"/>
          <p:cNvSpPr txBox="1"/>
          <p:nvPr/>
        </p:nvSpPr>
        <p:spPr>
          <a:xfrm>
            <a:off x="10058400" y="5943600"/>
            <a:ext cx="1896673" cy="261610"/>
          </a:xfrm>
          <a:prstGeom prst="rect">
            <a:avLst/>
          </a:prstGeom>
          <a:noFill/>
        </p:spPr>
        <p:txBody>
          <a:bodyPr wrap="none" rtlCol="0">
            <a:spAutoFit/>
          </a:bodyPr>
          <a:lstStyle/>
          <a:p>
            <a:r>
              <a:rPr lang="en-US" sz="1100" dirty="0"/>
              <a:t>* Image courtesy </a:t>
            </a:r>
            <a:r>
              <a:rPr lang="en-US" sz="1100" dirty="0" err="1"/>
              <a:t>Everythingrf</a:t>
            </a:r>
            <a:endParaRPr lang="en-US" sz="1100" dirty="0"/>
          </a:p>
        </p:txBody>
      </p:sp>
      <p:pic>
        <p:nvPicPr>
          <p:cNvPr id="5" name="Picture 4"/>
          <p:cNvPicPr>
            <a:picLocks noChangeAspect="1"/>
          </p:cNvPicPr>
          <p:nvPr/>
        </p:nvPicPr>
        <p:blipFill>
          <a:blip r:embed="rId2"/>
          <a:stretch>
            <a:fillRect/>
          </a:stretch>
        </p:blipFill>
        <p:spPr>
          <a:xfrm>
            <a:off x="5249401" y="1116743"/>
            <a:ext cx="6722397" cy="1757119"/>
          </a:xfrm>
          <a:prstGeom prst="rect">
            <a:avLst/>
          </a:prstGeom>
        </p:spPr>
      </p:pic>
      <p:pic>
        <p:nvPicPr>
          <p:cNvPr id="7" name="Picture 6"/>
          <p:cNvPicPr>
            <a:picLocks noChangeAspect="1"/>
          </p:cNvPicPr>
          <p:nvPr/>
        </p:nvPicPr>
        <p:blipFill>
          <a:blip r:embed="rId3"/>
          <a:stretch>
            <a:fillRect/>
          </a:stretch>
        </p:blipFill>
        <p:spPr>
          <a:xfrm>
            <a:off x="7015823" y="3689480"/>
            <a:ext cx="3990913" cy="1406322"/>
          </a:xfrm>
          <a:prstGeom prst="rect">
            <a:avLst/>
          </a:prstGeom>
        </p:spPr>
      </p:pic>
      <p:cxnSp>
        <p:nvCxnSpPr>
          <p:cNvPr id="9" name="Straight Arrow Connector 8"/>
          <p:cNvCxnSpPr>
            <a:endCxn id="5" idx="2"/>
          </p:cNvCxnSpPr>
          <p:nvPr/>
        </p:nvCxnSpPr>
        <p:spPr>
          <a:xfrm flipV="1">
            <a:off x="8610600" y="2873862"/>
            <a:ext cx="0" cy="927429"/>
          </a:xfrm>
          <a:prstGeom prst="straightConnector1">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361866" y="3964079"/>
            <a:ext cx="4654296"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We focus on two parameters here, the gain and the noise figure across stages. </a:t>
            </a:r>
          </a:p>
          <a:p>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26</a:t>
            </a:fld>
            <a:endParaRPr lang="en-US"/>
          </a:p>
        </p:txBody>
      </p:sp>
      <p:sp>
        <p:nvSpPr>
          <p:cNvPr id="6" name="TextBox 5"/>
          <p:cNvSpPr txBox="1"/>
          <p:nvPr/>
        </p:nvSpPr>
        <p:spPr>
          <a:xfrm>
            <a:off x="3618411" y="178865"/>
            <a:ext cx="5714962" cy="584775"/>
          </a:xfrm>
          <a:prstGeom prst="rect">
            <a:avLst/>
          </a:prstGeom>
          <a:noFill/>
        </p:spPr>
        <p:txBody>
          <a:bodyPr wrap="none" rtlCol="0">
            <a:spAutoFit/>
          </a:bodyPr>
          <a:lstStyle/>
          <a:p>
            <a:r>
              <a:rPr lang="en-US" sz="3200" b="1" dirty="0"/>
              <a:t>Task -3: Cascading Stages Theory</a:t>
            </a:r>
          </a:p>
        </p:txBody>
      </p:sp>
      <p:sp>
        <p:nvSpPr>
          <p:cNvPr id="17" name="TextBox 16"/>
          <p:cNvSpPr txBox="1"/>
          <p:nvPr/>
        </p:nvSpPr>
        <p:spPr>
          <a:xfrm>
            <a:off x="601477" y="960394"/>
            <a:ext cx="1725152" cy="461665"/>
          </a:xfrm>
          <a:prstGeom prst="rect">
            <a:avLst/>
          </a:prstGeom>
          <a:noFill/>
        </p:spPr>
        <p:txBody>
          <a:bodyPr wrap="none" rtlCol="0">
            <a:spAutoFit/>
          </a:bodyPr>
          <a:lstStyle/>
          <a:p>
            <a:r>
              <a:rPr lang="en-US" sz="2400" b="1" dirty="0"/>
              <a:t>Parameters:</a:t>
            </a:r>
          </a:p>
        </p:txBody>
      </p:sp>
      <p:sp>
        <p:nvSpPr>
          <p:cNvPr id="19" name="TextBox 18"/>
          <p:cNvSpPr txBox="1"/>
          <p:nvPr/>
        </p:nvSpPr>
        <p:spPr>
          <a:xfrm>
            <a:off x="10058400" y="5943600"/>
            <a:ext cx="1896673" cy="261610"/>
          </a:xfrm>
          <a:prstGeom prst="rect">
            <a:avLst/>
          </a:prstGeom>
          <a:noFill/>
        </p:spPr>
        <p:txBody>
          <a:bodyPr wrap="none" rtlCol="0">
            <a:spAutoFit/>
          </a:bodyPr>
          <a:lstStyle/>
          <a:p>
            <a:r>
              <a:rPr lang="en-US" sz="1100" dirty="0"/>
              <a:t>* Image courtesy </a:t>
            </a:r>
            <a:r>
              <a:rPr lang="en-US" sz="1100" dirty="0" err="1"/>
              <a:t>Everythingrf</a:t>
            </a:r>
            <a:endParaRPr lang="en-US" sz="1100" dirty="0"/>
          </a:p>
        </p:txBody>
      </p:sp>
      <p:sp>
        <p:nvSpPr>
          <p:cNvPr id="12" name="TextBox 11"/>
          <p:cNvSpPr txBox="1"/>
          <p:nvPr/>
        </p:nvSpPr>
        <p:spPr>
          <a:xfrm>
            <a:off x="601477" y="1451947"/>
            <a:ext cx="301693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Let’s gain something!</a:t>
            </a:r>
          </a:p>
        </p:txBody>
      </p:sp>
      <p:pic>
        <p:nvPicPr>
          <p:cNvPr id="14" name="Picture 13"/>
          <p:cNvPicPr>
            <a:picLocks noChangeAspect="1"/>
          </p:cNvPicPr>
          <p:nvPr/>
        </p:nvPicPr>
        <p:blipFill rotWithShape="1">
          <a:blip r:embed="rId2"/>
          <a:srcRect l="5239" t="22719" r="6583" b="26683"/>
          <a:stretch>
            <a:fillRect/>
          </a:stretch>
        </p:blipFill>
        <p:spPr>
          <a:xfrm>
            <a:off x="601477" y="3326815"/>
            <a:ext cx="4769992" cy="617826"/>
          </a:xfrm>
          <a:prstGeom prst="rect">
            <a:avLst/>
          </a:prstGeom>
        </p:spPr>
      </p:pic>
      <p:pic>
        <p:nvPicPr>
          <p:cNvPr id="20" name="Picture 19"/>
          <p:cNvPicPr>
            <a:picLocks noChangeAspect="1"/>
          </p:cNvPicPr>
          <p:nvPr/>
        </p:nvPicPr>
        <p:blipFill rotWithShape="1">
          <a:blip r:embed="rId3"/>
          <a:srcRect l="7909" t="40359" r="5078" b="29530"/>
          <a:stretch>
            <a:fillRect/>
          </a:stretch>
        </p:blipFill>
        <p:spPr>
          <a:xfrm>
            <a:off x="775369" y="5541997"/>
            <a:ext cx="3394287" cy="231609"/>
          </a:xfrm>
          <a:prstGeom prst="rect">
            <a:avLst/>
          </a:prstGeom>
        </p:spPr>
      </p:pic>
      <p:sp>
        <p:nvSpPr>
          <p:cNvPr id="4" name="TextBox 3"/>
          <p:cNvSpPr txBox="1"/>
          <p:nvPr/>
        </p:nvSpPr>
        <p:spPr>
          <a:xfrm>
            <a:off x="601477" y="1881945"/>
            <a:ext cx="4210262"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gain of the RF stage is the ratio of power at the output of a block to the applied power at the input. We can represent this in decibels:</a:t>
            </a:r>
          </a:p>
        </p:txBody>
      </p:sp>
      <p:sp>
        <p:nvSpPr>
          <p:cNvPr id="8" name="TextBox 7"/>
          <p:cNvSpPr txBox="1"/>
          <p:nvPr/>
        </p:nvSpPr>
        <p:spPr>
          <a:xfrm>
            <a:off x="601477" y="3996816"/>
            <a:ext cx="4210262"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gain for a cascade is the summation of the gain contributed by every device in the structure when represented in decibels.</a:t>
            </a:r>
          </a:p>
        </p:txBody>
      </p:sp>
      <p:pic>
        <p:nvPicPr>
          <p:cNvPr id="15" name="Picture 14"/>
          <p:cNvPicPr>
            <a:picLocks noChangeAspect="1"/>
          </p:cNvPicPr>
          <p:nvPr/>
        </p:nvPicPr>
        <p:blipFill>
          <a:blip r:embed="rId4"/>
          <a:stretch>
            <a:fillRect/>
          </a:stretch>
        </p:blipFill>
        <p:spPr>
          <a:xfrm>
            <a:off x="5249401" y="1116743"/>
            <a:ext cx="6722397" cy="1757119"/>
          </a:xfrm>
          <a:prstGeom prst="rect">
            <a:avLst/>
          </a:prstGeom>
        </p:spPr>
      </p:pic>
      <p:pic>
        <p:nvPicPr>
          <p:cNvPr id="16" name="Picture 15"/>
          <p:cNvPicPr>
            <a:picLocks noChangeAspect="1"/>
          </p:cNvPicPr>
          <p:nvPr/>
        </p:nvPicPr>
        <p:blipFill>
          <a:blip r:embed="rId5"/>
          <a:stretch>
            <a:fillRect/>
          </a:stretch>
        </p:blipFill>
        <p:spPr>
          <a:xfrm>
            <a:off x="7015823" y="3689480"/>
            <a:ext cx="3990913" cy="1406322"/>
          </a:xfrm>
          <a:prstGeom prst="rect">
            <a:avLst/>
          </a:prstGeom>
        </p:spPr>
      </p:pic>
      <p:cxnSp>
        <p:nvCxnSpPr>
          <p:cNvPr id="18" name="Straight Arrow Connector 17"/>
          <p:cNvCxnSpPr>
            <a:endCxn id="15" idx="2"/>
          </p:cNvCxnSpPr>
          <p:nvPr/>
        </p:nvCxnSpPr>
        <p:spPr>
          <a:xfrm flipV="1">
            <a:off x="8610600" y="2873862"/>
            <a:ext cx="0" cy="927429"/>
          </a:xfrm>
          <a:prstGeom prst="straightConnector1">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27</a:t>
            </a:fld>
            <a:endParaRPr lang="en-US"/>
          </a:p>
        </p:txBody>
      </p:sp>
      <p:sp>
        <p:nvSpPr>
          <p:cNvPr id="6" name="TextBox 5"/>
          <p:cNvSpPr txBox="1"/>
          <p:nvPr/>
        </p:nvSpPr>
        <p:spPr>
          <a:xfrm>
            <a:off x="3492088" y="146091"/>
            <a:ext cx="5714962" cy="584775"/>
          </a:xfrm>
          <a:prstGeom prst="rect">
            <a:avLst/>
          </a:prstGeom>
          <a:noFill/>
        </p:spPr>
        <p:txBody>
          <a:bodyPr wrap="none" rtlCol="0">
            <a:spAutoFit/>
          </a:bodyPr>
          <a:lstStyle/>
          <a:p>
            <a:r>
              <a:rPr lang="en-US" sz="3200" b="1" dirty="0"/>
              <a:t>Task -3: Cascading Stages Theory</a:t>
            </a:r>
          </a:p>
        </p:txBody>
      </p:sp>
      <p:sp>
        <p:nvSpPr>
          <p:cNvPr id="17" name="TextBox 16"/>
          <p:cNvSpPr txBox="1"/>
          <p:nvPr/>
        </p:nvSpPr>
        <p:spPr>
          <a:xfrm>
            <a:off x="258553" y="933286"/>
            <a:ext cx="1725152" cy="461665"/>
          </a:xfrm>
          <a:prstGeom prst="rect">
            <a:avLst/>
          </a:prstGeom>
          <a:noFill/>
        </p:spPr>
        <p:txBody>
          <a:bodyPr wrap="none" rtlCol="0">
            <a:spAutoFit/>
          </a:bodyPr>
          <a:lstStyle/>
          <a:p>
            <a:r>
              <a:rPr lang="en-US" sz="2400" b="1" dirty="0"/>
              <a:t>Parameters:</a:t>
            </a:r>
          </a:p>
        </p:txBody>
      </p:sp>
      <p:sp>
        <p:nvSpPr>
          <p:cNvPr id="19" name="TextBox 18"/>
          <p:cNvSpPr txBox="1"/>
          <p:nvPr/>
        </p:nvSpPr>
        <p:spPr>
          <a:xfrm>
            <a:off x="9914327" y="6127134"/>
            <a:ext cx="1896673" cy="261610"/>
          </a:xfrm>
          <a:prstGeom prst="rect">
            <a:avLst/>
          </a:prstGeom>
          <a:noFill/>
        </p:spPr>
        <p:txBody>
          <a:bodyPr wrap="none" rtlCol="0">
            <a:spAutoFit/>
          </a:bodyPr>
          <a:lstStyle/>
          <a:p>
            <a:r>
              <a:rPr lang="en-US" sz="1100" dirty="0"/>
              <a:t>* Image courtesy </a:t>
            </a:r>
            <a:r>
              <a:rPr lang="en-US" sz="1100" dirty="0" err="1"/>
              <a:t>Everythingrf</a:t>
            </a:r>
            <a:endParaRPr lang="en-US" sz="1100" dirty="0"/>
          </a:p>
        </p:txBody>
      </p:sp>
      <p:sp>
        <p:nvSpPr>
          <p:cNvPr id="12" name="TextBox 11"/>
          <p:cNvSpPr txBox="1"/>
          <p:nvPr/>
        </p:nvSpPr>
        <p:spPr>
          <a:xfrm>
            <a:off x="322561" y="1424779"/>
            <a:ext cx="217627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Noise! Noise! Noise!</a:t>
            </a:r>
          </a:p>
        </p:txBody>
      </p:sp>
      <p:pic>
        <p:nvPicPr>
          <p:cNvPr id="22" name="Picture 21"/>
          <p:cNvPicPr>
            <a:picLocks noChangeAspect="1"/>
          </p:cNvPicPr>
          <p:nvPr/>
        </p:nvPicPr>
        <p:blipFill rotWithShape="1">
          <a:blip r:embed="rId2"/>
          <a:srcRect l="20807" t="32174" r="15455" b="16420"/>
          <a:stretch>
            <a:fillRect/>
          </a:stretch>
        </p:blipFill>
        <p:spPr>
          <a:xfrm>
            <a:off x="1729368" y="2550735"/>
            <a:ext cx="1286669" cy="795328"/>
          </a:xfrm>
          <a:prstGeom prst="rect">
            <a:avLst/>
          </a:prstGeom>
        </p:spPr>
      </p:pic>
      <p:pic>
        <p:nvPicPr>
          <p:cNvPr id="24" name="Picture 23"/>
          <p:cNvPicPr>
            <a:picLocks noChangeAspect="1"/>
          </p:cNvPicPr>
          <p:nvPr/>
        </p:nvPicPr>
        <p:blipFill rotWithShape="1">
          <a:blip r:embed="rId3"/>
          <a:srcRect l="2518" t="23778" r="3422" b="21197"/>
          <a:stretch>
            <a:fillRect/>
          </a:stretch>
        </p:blipFill>
        <p:spPr>
          <a:xfrm>
            <a:off x="419681" y="3346064"/>
            <a:ext cx="5480950" cy="704330"/>
          </a:xfrm>
          <a:prstGeom prst="rect">
            <a:avLst/>
          </a:prstGeom>
        </p:spPr>
      </p:pic>
      <p:pic>
        <p:nvPicPr>
          <p:cNvPr id="26" name="Picture 25"/>
          <p:cNvPicPr>
            <a:picLocks noChangeAspect="1"/>
          </p:cNvPicPr>
          <p:nvPr/>
        </p:nvPicPr>
        <p:blipFill rotWithShape="1">
          <a:blip r:embed="rId4"/>
          <a:srcRect l="4210" t="21240" r="3390" b="16523"/>
          <a:stretch>
            <a:fillRect/>
          </a:stretch>
        </p:blipFill>
        <p:spPr>
          <a:xfrm>
            <a:off x="576941" y="5338751"/>
            <a:ext cx="5863253" cy="788383"/>
          </a:xfrm>
          <a:prstGeom prst="rect">
            <a:avLst/>
          </a:prstGeom>
        </p:spPr>
      </p:pic>
      <p:pic>
        <p:nvPicPr>
          <p:cNvPr id="28" name="Picture 27"/>
          <p:cNvPicPr>
            <a:picLocks noChangeAspect="1"/>
          </p:cNvPicPr>
          <p:nvPr/>
        </p:nvPicPr>
        <p:blipFill rotWithShape="1">
          <a:blip r:embed="rId5"/>
          <a:srcRect l="8361" t="40152" r="9677" b="20965"/>
          <a:stretch>
            <a:fillRect/>
          </a:stretch>
        </p:blipFill>
        <p:spPr>
          <a:xfrm>
            <a:off x="8249020" y="5673336"/>
            <a:ext cx="1916060" cy="361747"/>
          </a:xfrm>
          <a:prstGeom prst="rect">
            <a:avLst/>
          </a:prstGeom>
        </p:spPr>
      </p:pic>
      <p:sp>
        <p:nvSpPr>
          <p:cNvPr id="4" name="TextBox 3"/>
          <p:cNvSpPr txBox="1"/>
          <p:nvPr/>
        </p:nvSpPr>
        <p:spPr>
          <a:xfrm>
            <a:off x="276845" y="1877742"/>
            <a:ext cx="4210262"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noise factor of any two-port network is the ratio SNR at the input to SNR at the output.</a:t>
            </a:r>
          </a:p>
        </p:txBody>
      </p:sp>
      <p:sp>
        <p:nvSpPr>
          <p:cNvPr id="8" name="TextBox 7"/>
          <p:cNvSpPr txBox="1"/>
          <p:nvPr/>
        </p:nvSpPr>
        <p:spPr>
          <a:xfrm>
            <a:off x="456087" y="4138610"/>
            <a:ext cx="4210262" cy="13234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cascaded noise figure is a little tricky, the noise figure of each stage must be converted to a scalar and then placed in the </a:t>
            </a:r>
            <a:r>
              <a:rPr lang="en-US" sz="1600" dirty="0" err="1">
                <a:latin typeface="Times New Roman" panose="02020603050405020304" pitchFamily="18" charset="0"/>
                <a:cs typeface="Times New Roman" panose="02020603050405020304" pitchFamily="18" charset="0"/>
              </a:rPr>
              <a:t>Friis</a:t>
            </a:r>
            <a:r>
              <a:rPr lang="en-US" sz="1600" dirty="0">
                <a:latin typeface="Times New Roman" panose="02020603050405020304" pitchFamily="18" charset="0"/>
                <a:cs typeface="Times New Roman" panose="02020603050405020304" pitchFamily="18" charset="0"/>
              </a:rPr>
              <a:t> formula below. We observe that the overall noise is impacted most by the first gain stage (G</a:t>
            </a:r>
            <a:r>
              <a:rPr lang="en-US" sz="1600" baseline="-25000" dirty="0">
                <a:latin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cs typeface="Times New Roman" panose="02020603050405020304" pitchFamily="18" charset="0"/>
              </a:rPr>
              <a:t>).</a:t>
            </a:r>
          </a:p>
        </p:txBody>
      </p:sp>
      <p:sp>
        <p:nvSpPr>
          <p:cNvPr id="10" name="TextBox 9"/>
          <p:cNvSpPr txBox="1"/>
          <p:nvPr/>
        </p:nvSpPr>
        <p:spPr>
          <a:xfrm>
            <a:off x="6981595" y="5255840"/>
            <a:ext cx="521040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Total noise figure represented in decibels.</a:t>
            </a:r>
          </a:p>
        </p:txBody>
      </p:sp>
      <p:pic>
        <p:nvPicPr>
          <p:cNvPr id="18" name="Picture 17"/>
          <p:cNvPicPr>
            <a:picLocks noChangeAspect="1"/>
          </p:cNvPicPr>
          <p:nvPr/>
        </p:nvPicPr>
        <p:blipFill>
          <a:blip r:embed="rId6"/>
          <a:stretch>
            <a:fillRect/>
          </a:stretch>
        </p:blipFill>
        <p:spPr>
          <a:xfrm>
            <a:off x="5249401" y="1116743"/>
            <a:ext cx="6722397" cy="1757119"/>
          </a:xfrm>
          <a:prstGeom prst="rect">
            <a:avLst/>
          </a:prstGeom>
        </p:spPr>
      </p:pic>
      <p:pic>
        <p:nvPicPr>
          <p:cNvPr id="20" name="Picture 19"/>
          <p:cNvPicPr>
            <a:picLocks noChangeAspect="1"/>
          </p:cNvPicPr>
          <p:nvPr/>
        </p:nvPicPr>
        <p:blipFill>
          <a:blip r:embed="rId7"/>
          <a:stretch>
            <a:fillRect/>
          </a:stretch>
        </p:blipFill>
        <p:spPr>
          <a:xfrm>
            <a:off x="7015823" y="3689480"/>
            <a:ext cx="3990913" cy="1406322"/>
          </a:xfrm>
          <a:prstGeom prst="rect">
            <a:avLst/>
          </a:prstGeom>
        </p:spPr>
      </p:pic>
      <p:cxnSp>
        <p:nvCxnSpPr>
          <p:cNvPr id="21" name="Straight Arrow Connector 20"/>
          <p:cNvCxnSpPr>
            <a:endCxn id="18" idx="2"/>
          </p:cNvCxnSpPr>
          <p:nvPr/>
        </p:nvCxnSpPr>
        <p:spPr>
          <a:xfrm flipV="1">
            <a:off x="8610600" y="2873862"/>
            <a:ext cx="0" cy="927429"/>
          </a:xfrm>
          <a:prstGeom prst="straightConnector1">
            <a:avLst/>
          </a:prstGeom>
          <a:ln w="38100">
            <a:headEnd type="triangle"/>
            <a:tailEnd type="triangle"/>
          </a:ln>
        </p:spPr>
        <p:style>
          <a:lnRef idx="3">
            <a:schemeClr val="accent2"/>
          </a:lnRef>
          <a:fillRef idx="0">
            <a:schemeClr val="accent2"/>
          </a:fillRef>
          <a:effectRef idx="2">
            <a:schemeClr val="accent2"/>
          </a:effectRef>
          <a:fontRef idx="minor">
            <a:schemeClr val="tx1"/>
          </a:fontRef>
        </p:style>
      </p:cxnSp>
      <p:pic>
        <p:nvPicPr>
          <p:cNvPr id="23" name="Picture 22"/>
          <p:cNvPicPr>
            <a:picLocks noChangeAspect="1"/>
          </p:cNvPicPr>
          <p:nvPr/>
        </p:nvPicPr>
        <p:blipFill rotWithShape="1">
          <a:blip r:embed="rId4"/>
          <a:srcRect l="4210" t="21240" r="3390" b="16523"/>
          <a:stretch>
            <a:fillRect/>
          </a:stretch>
        </p:blipFill>
        <p:spPr>
          <a:xfrm>
            <a:off x="381000" y="5400235"/>
            <a:ext cx="5863253" cy="78838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28</a:t>
            </a:fld>
            <a:endParaRPr lang="en-US"/>
          </a:p>
        </p:txBody>
      </p:sp>
      <p:sp>
        <p:nvSpPr>
          <p:cNvPr id="6" name="TextBox 5"/>
          <p:cNvSpPr txBox="1"/>
          <p:nvPr/>
        </p:nvSpPr>
        <p:spPr>
          <a:xfrm>
            <a:off x="3092000" y="136525"/>
            <a:ext cx="6353791" cy="584775"/>
          </a:xfrm>
          <a:prstGeom prst="rect">
            <a:avLst/>
          </a:prstGeom>
          <a:noFill/>
        </p:spPr>
        <p:txBody>
          <a:bodyPr wrap="none" rtlCol="0">
            <a:spAutoFit/>
          </a:bodyPr>
          <a:lstStyle/>
          <a:p>
            <a:r>
              <a:rPr lang="en-US" sz="3200" b="1" dirty="0"/>
              <a:t>Task -3: Cascading Stages Simulation</a:t>
            </a:r>
          </a:p>
        </p:txBody>
      </p:sp>
      <p:sp>
        <p:nvSpPr>
          <p:cNvPr id="4" name="TextBox 3"/>
          <p:cNvSpPr txBox="1"/>
          <p:nvPr/>
        </p:nvSpPr>
        <p:spPr>
          <a:xfrm>
            <a:off x="234782" y="1318493"/>
            <a:ext cx="4951172" cy="4730206"/>
          </a:xfrm>
          <a:prstGeom prst="rect">
            <a:avLst/>
          </a:prstGeom>
          <a:noFill/>
        </p:spPr>
        <p:txBody>
          <a:bodyPr wrap="square" rtlCol="0">
            <a:spAutoFit/>
          </a:bodyPr>
          <a:lstStyle/>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Create a new schematic.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On the top left white space bar type “</a:t>
            </a:r>
            <a:r>
              <a:rPr lang="en-US" b="1"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Amplifier</a:t>
            </a:r>
            <a: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and place the amplifier in schematic.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In the palette window, choose </a:t>
            </a:r>
            <a:b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br>
            <a: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Simulation- </a:t>
            </a:r>
            <a:r>
              <a:rPr lang="en-US" u="none" strike="noStrike" kern="100" dirty="0" err="1">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S_param</a:t>
            </a:r>
            <a: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category.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Click on </a:t>
            </a:r>
            <a:r>
              <a:rPr lang="en-US" b="1"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SP</a:t>
            </a:r>
            <a: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icon and place it in the schematic.  Pick a frequency range from </a:t>
            </a:r>
            <a:r>
              <a:rPr lang="en-US" b="1"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1.8</a:t>
            </a:r>
            <a:r>
              <a:rPr lang="en-US" b="1"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GHz to 2.2 GHz with step=0.01 GHz.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Keep </a:t>
            </a:r>
            <a:r>
              <a:rPr lang="en-US" kern="1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S11 and S22 the same.</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kern="1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Select </a:t>
            </a:r>
            <a:r>
              <a:rPr lang="en-US" b="1" kern="1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S21 (Amp-1) to 20dB and S21 (Amp-2) to 10dB.</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kern="1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Set</a:t>
            </a:r>
            <a:r>
              <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b="1"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NF1 = 2dB and NF2 = 2.5dB.</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Use Term (input/output terminal) component and place terminals at the input and output of your amplifier. </a:t>
            </a:r>
          </a:p>
        </p:txBody>
      </p:sp>
      <p:sp>
        <p:nvSpPr>
          <p:cNvPr id="5" name="TextBox 4"/>
          <p:cNvSpPr txBox="1"/>
          <p:nvPr/>
        </p:nvSpPr>
        <p:spPr>
          <a:xfrm>
            <a:off x="234782" y="856828"/>
            <a:ext cx="3066224" cy="461665"/>
          </a:xfrm>
          <a:prstGeom prst="rect">
            <a:avLst/>
          </a:prstGeom>
          <a:noFill/>
        </p:spPr>
        <p:txBody>
          <a:bodyPr wrap="none" rtlCol="0">
            <a:spAutoFit/>
          </a:bodyPr>
          <a:lstStyle/>
          <a:p>
            <a:r>
              <a:rPr lang="en-US" sz="2400" b="1" dirty="0"/>
              <a:t>Working with the tool:</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904569" y="1400139"/>
            <a:ext cx="6941803" cy="265169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29</a:t>
            </a:fld>
            <a:endParaRPr lang="en-US"/>
          </a:p>
        </p:txBody>
      </p:sp>
      <p:graphicFrame>
        <p:nvGraphicFramePr>
          <p:cNvPr id="5" name="Table 4"/>
          <p:cNvGraphicFramePr>
            <a:graphicFrameLocks noGrp="1"/>
          </p:cNvGraphicFramePr>
          <p:nvPr/>
        </p:nvGraphicFramePr>
        <p:xfrm>
          <a:off x="6649411" y="4524838"/>
          <a:ext cx="5343957" cy="1854200"/>
        </p:xfrm>
        <a:graphic>
          <a:graphicData uri="http://schemas.openxmlformats.org/drawingml/2006/table">
            <a:tbl>
              <a:tblPr firstRow="1" bandRow="1">
                <a:tableStyleId>{D7AC3CCA-C797-4891-BE02-D94E43425B78}</a:tableStyleId>
              </a:tblPr>
              <a:tblGrid>
                <a:gridCol w="1383546">
                  <a:extLst>
                    <a:ext uri="{9D8B030D-6E8A-4147-A177-3AD203B41FA5}">
                      <a16:colId xmlns:a16="http://schemas.microsoft.com/office/drawing/2014/main" val="20000"/>
                    </a:ext>
                  </a:extLst>
                </a:gridCol>
                <a:gridCol w="1313934">
                  <a:extLst>
                    <a:ext uri="{9D8B030D-6E8A-4147-A177-3AD203B41FA5}">
                      <a16:colId xmlns:a16="http://schemas.microsoft.com/office/drawing/2014/main" val="20001"/>
                    </a:ext>
                  </a:extLst>
                </a:gridCol>
                <a:gridCol w="1317467">
                  <a:extLst>
                    <a:ext uri="{9D8B030D-6E8A-4147-A177-3AD203B41FA5}">
                      <a16:colId xmlns:a16="http://schemas.microsoft.com/office/drawing/2014/main" val="20002"/>
                    </a:ext>
                  </a:extLst>
                </a:gridCol>
                <a:gridCol w="1329010">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SI Unit</a:t>
                      </a:r>
                    </a:p>
                  </a:txBody>
                  <a:tcPr/>
                </a:tc>
                <a:tc>
                  <a:txBody>
                    <a:bodyPr/>
                    <a:lstStyle/>
                    <a:p>
                      <a:pPr algn="ctr"/>
                      <a:r>
                        <a:rPr lang="en-US" dirty="0"/>
                        <a:t>Calculation</a:t>
                      </a:r>
                    </a:p>
                  </a:txBody>
                  <a:tcPr/>
                </a:tc>
                <a:tc>
                  <a:txBody>
                    <a:bodyPr/>
                    <a:lstStyle/>
                    <a:p>
                      <a:pPr algn="ctr"/>
                      <a:r>
                        <a:rPr lang="en-US" dirty="0"/>
                        <a:t>Simulation</a:t>
                      </a:r>
                    </a:p>
                  </a:txBody>
                  <a:tcPr/>
                </a:tc>
                <a:extLst>
                  <a:ext uri="{0D108BD9-81ED-4DB2-BD59-A6C34878D82A}">
                    <a16:rowId xmlns:a16="http://schemas.microsoft.com/office/drawing/2014/main" val="10000"/>
                  </a:ext>
                </a:extLst>
              </a:tr>
              <a:tr h="370840">
                <a:tc>
                  <a:txBody>
                    <a:bodyPr/>
                    <a:lstStyle/>
                    <a:p>
                      <a:pPr algn="ctr"/>
                      <a:r>
                        <a:rPr lang="en-US" dirty="0"/>
                        <a:t>Gain</a:t>
                      </a:r>
                    </a:p>
                  </a:txBody>
                  <a:tcPr/>
                </a:tc>
                <a:tc>
                  <a:txBody>
                    <a:bodyPr/>
                    <a:lstStyle/>
                    <a:p>
                      <a:pPr algn="ctr"/>
                      <a:r>
                        <a:rPr lang="en-US" dirty="0"/>
                        <a:t>Magnitude</a:t>
                      </a:r>
                    </a:p>
                  </a:txBody>
                  <a:tcPr/>
                </a:tc>
                <a:tc>
                  <a:txBody>
                    <a:bodyPr/>
                    <a:lstStyle/>
                    <a:p>
                      <a:pPr algn="ctr"/>
                      <a:r>
                        <a:rPr lang="en-US" dirty="0"/>
                        <a:t>31.62</a:t>
                      </a:r>
                    </a:p>
                  </a:txBody>
                  <a:tcPr/>
                </a:tc>
                <a:tc>
                  <a:txBody>
                    <a:bodyPr/>
                    <a:lstStyle/>
                    <a:p>
                      <a:pPr algn="ctr"/>
                      <a:r>
                        <a:rPr lang="en-US" dirty="0"/>
                        <a:t>31.3</a:t>
                      </a:r>
                    </a:p>
                  </a:txBody>
                  <a:tcPr/>
                </a:tc>
                <a:extLst>
                  <a:ext uri="{0D108BD9-81ED-4DB2-BD59-A6C34878D82A}">
                    <a16:rowId xmlns:a16="http://schemas.microsoft.com/office/drawing/2014/main" val="10001"/>
                  </a:ext>
                </a:extLst>
              </a:tr>
              <a:tr h="370840">
                <a:tc>
                  <a:txBody>
                    <a:bodyPr/>
                    <a:lstStyle/>
                    <a:p>
                      <a:pPr algn="ctr"/>
                      <a:r>
                        <a:rPr lang="en-US" dirty="0"/>
                        <a:t>Gain</a:t>
                      </a:r>
                    </a:p>
                  </a:txBody>
                  <a:tcPr/>
                </a:tc>
                <a:tc>
                  <a:txBody>
                    <a:bodyPr/>
                    <a:lstStyle/>
                    <a:p>
                      <a:pPr algn="ctr"/>
                      <a:r>
                        <a:rPr lang="en-US" dirty="0"/>
                        <a:t>dB </a:t>
                      </a:r>
                    </a:p>
                  </a:txBody>
                  <a:tcPr/>
                </a:tc>
                <a:tc>
                  <a:txBody>
                    <a:bodyPr/>
                    <a:lstStyle/>
                    <a:p>
                      <a:pPr algn="ctr"/>
                      <a:r>
                        <a:rPr lang="en-US" dirty="0"/>
                        <a:t>30</a:t>
                      </a:r>
                    </a:p>
                  </a:txBody>
                  <a:tcPr/>
                </a:tc>
                <a:tc>
                  <a:txBody>
                    <a:bodyPr/>
                    <a:lstStyle/>
                    <a:p>
                      <a:pPr algn="ctr"/>
                      <a:r>
                        <a:rPr lang="en-US" dirty="0"/>
                        <a:t>29.9</a:t>
                      </a:r>
                    </a:p>
                  </a:txBody>
                  <a:tcPr/>
                </a:tc>
                <a:extLst>
                  <a:ext uri="{0D108BD9-81ED-4DB2-BD59-A6C34878D82A}">
                    <a16:rowId xmlns:a16="http://schemas.microsoft.com/office/drawing/2014/main" val="10002"/>
                  </a:ext>
                </a:extLst>
              </a:tr>
              <a:tr h="370840">
                <a:tc>
                  <a:txBody>
                    <a:bodyPr/>
                    <a:lstStyle/>
                    <a:p>
                      <a:pPr algn="ctr"/>
                      <a:r>
                        <a:rPr lang="en-US" dirty="0"/>
                        <a:t>NF</a:t>
                      </a:r>
                    </a:p>
                  </a:txBody>
                  <a:tcPr/>
                </a:tc>
                <a:tc>
                  <a:txBody>
                    <a:bodyPr/>
                    <a:lstStyle/>
                    <a:p>
                      <a:pPr algn="ctr"/>
                      <a:r>
                        <a:rPr lang="en-US" dirty="0"/>
                        <a:t>Magnitude </a:t>
                      </a:r>
                    </a:p>
                  </a:txBody>
                  <a:tcPr/>
                </a:tc>
                <a:tc>
                  <a:txBody>
                    <a:bodyPr/>
                    <a:lstStyle/>
                    <a:p>
                      <a:pPr algn="ctr"/>
                      <a:r>
                        <a:rPr lang="en-US" dirty="0"/>
                        <a:t>1.59</a:t>
                      </a:r>
                    </a:p>
                  </a:txBody>
                  <a:tcPr/>
                </a:tc>
                <a:tc>
                  <a:txBody>
                    <a:bodyPr/>
                    <a:lstStyle/>
                    <a:p>
                      <a:pPr algn="ctr"/>
                      <a:r>
                        <a:rPr lang="en-US" dirty="0"/>
                        <a:t>1.59</a:t>
                      </a:r>
                    </a:p>
                  </a:txBody>
                  <a:tcPr/>
                </a:tc>
                <a:extLst>
                  <a:ext uri="{0D108BD9-81ED-4DB2-BD59-A6C34878D82A}">
                    <a16:rowId xmlns:a16="http://schemas.microsoft.com/office/drawing/2014/main" val="10003"/>
                  </a:ext>
                </a:extLst>
              </a:tr>
              <a:tr h="370840">
                <a:tc>
                  <a:txBody>
                    <a:bodyPr/>
                    <a:lstStyle/>
                    <a:p>
                      <a:pPr algn="ctr"/>
                      <a:r>
                        <a:rPr lang="en-US" dirty="0"/>
                        <a:t>NF</a:t>
                      </a:r>
                    </a:p>
                  </a:txBody>
                  <a:tcPr/>
                </a:tc>
                <a:tc>
                  <a:txBody>
                    <a:bodyPr/>
                    <a:lstStyle/>
                    <a:p>
                      <a:pPr algn="ctr"/>
                      <a:r>
                        <a:rPr lang="en-US" dirty="0"/>
                        <a:t>dB</a:t>
                      </a:r>
                    </a:p>
                  </a:txBody>
                  <a:tcPr/>
                </a:tc>
                <a:tc>
                  <a:txBody>
                    <a:bodyPr/>
                    <a:lstStyle/>
                    <a:p>
                      <a:pPr algn="ctr"/>
                      <a:r>
                        <a:rPr lang="en-US" dirty="0"/>
                        <a:t>2.014</a:t>
                      </a:r>
                    </a:p>
                  </a:txBody>
                  <a:tcPr/>
                </a:tc>
                <a:tc>
                  <a:txBody>
                    <a:bodyPr/>
                    <a:lstStyle/>
                    <a:p>
                      <a:pPr algn="ctr"/>
                      <a:r>
                        <a:rPr lang="en-US" dirty="0"/>
                        <a:t>2.02</a:t>
                      </a:r>
                    </a:p>
                  </a:txBody>
                  <a:tcPr/>
                </a:tc>
                <a:extLst>
                  <a:ext uri="{0D108BD9-81ED-4DB2-BD59-A6C34878D82A}">
                    <a16:rowId xmlns:a16="http://schemas.microsoft.com/office/drawing/2014/main" val="10004"/>
                  </a:ext>
                </a:extLst>
              </a:tr>
            </a:tbl>
          </a:graphicData>
        </a:graphic>
      </p:graphicFrame>
      <p:sp>
        <p:nvSpPr>
          <p:cNvPr id="7" name="TextBox 6"/>
          <p:cNvSpPr txBox="1"/>
          <p:nvPr/>
        </p:nvSpPr>
        <p:spPr>
          <a:xfrm>
            <a:off x="744812" y="1109669"/>
            <a:ext cx="4998163" cy="461665"/>
          </a:xfrm>
          <a:prstGeom prst="rect">
            <a:avLst/>
          </a:prstGeom>
          <a:noFill/>
        </p:spPr>
        <p:txBody>
          <a:bodyPr wrap="none" rtlCol="0">
            <a:spAutoFit/>
          </a:bodyPr>
          <a:lstStyle/>
          <a:p>
            <a:r>
              <a:rPr lang="en-US" sz="2400" b="1" dirty="0">
                <a:solidFill>
                  <a:srgbClr val="FF0000"/>
                </a:solidFill>
              </a:rPr>
              <a:t>Place your Schematic screenshot here</a:t>
            </a:r>
          </a:p>
        </p:txBody>
      </p:sp>
      <p:sp>
        <p:nvSpPr>
          <p:cNvPr id="6" name="TextBox 5"/>
          <p:cNvSpPr txBox="1"/>
          <p:nvPr/>
        </p:nvSpPr>
        <p:spPr>
          <a:xfrm>
            <a:off x="3709888" y="105895"/>
            <a:ext cx="5879045" cy="584775"/>
          </a:xfrm>
          <a:prstGeom prst="rect">
            <a:avLst/>
          </a:prstGeom>
          <a:noFill/>
        </p:spPr>
        <p:txBody>
          <a:bodyPr wrap="none" rtlCol="0">
            <a:spAutoFit/>
          </a:bodyPr>
          <a:lstStyle/>
          <a:p>
            <a:r>
              <a:rPr lang="en-US" sz="3200" b="1" dirty="0"/>
              <a:t>Task -3: Cascading Stages REPORT</a:t>
            </a:r>
          </a:p>
        </p:txBody>
      </p:sp>
      <p:sp>
        <p:nvSpPr>
          <p:cNvPr id="10" name="TextBox 9"/>
          <p:cNvSpPr txBox="1"/>
          <p:nvPr/>
        </p:nvSpPr>
        <p:spPr>
          <a:xfrm>
            <a:off x="6096000" y="856218"/>
            <a:ext cx="6326777" cy="707886"/>
          </a:xfrm>
          <a:prstGeom prst="rect">
            <a:avLst/>
          </a:prstGeom>
          <a:noFill/>
        </p:spPr>
        <p:txBody>
          <a:bodyPr wrap="square" rtlCol="0">
            <a:spAutoFit/>
          </a:bodyPr>
          <a:lstStyle/>
          <a:p>
            <a:r>
              <a:rPr lang="en-US" sz="2000" dirty="0"/>
              <a:t>Please use this plot as reference. </a:t>
            </a:r>
          </a:p>
          <a:p>
            <a:r>
              <a:rPr lang="en-US" sz="2000" dirty="0"/>
              <a:t>Set the scales and the points of the graph accordingly.</a:t>
            </a:r>
          </a:p>
        </p:txBody>
      </p:sp>
      <p:sp>
        <p:nvSpPr>
          <p:cNvPr id="11" name="TextBox 10"/>
          <p:cNvSpPr txBox="1"/>
          <p:nvPr/>
        </p:nvSpPr>
        <p:spPr>
          <a:xfrm>
            <a:off x="6374675" y="3867550"/>
            <a:ext cx="5228686" cy="646331"/>
          </a:xfrm>
          <a:prstGeom prst="rect">
            <a:avLst/>
          </a:prstGeom>
          <a:noFill/>
        </p:spPr>
        <p:txBody>
          <a:bodyPr wrap="square" rtlCol="0">
            <a:spAutoFit/>
          </a:bodyPr>
          <a:lstStyle/>
          <a:p>
            <a:r>
              <a:rPr lang="en-US" dirty="0"/>
              <a:t>Fill the table below with the annotated values and the corresponding hand calculations:</a:t>
            </a:r>
          </a:p>
        </p:txBody>
      </p:sp>
      <p:pic>
        <p:nvPicPr>
          <p:cNvPr id="14" name="Picture 13" descr="A graph with a red lin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436" y="1564104"/>
            <a:ext cx="3805927" cy="2393121"/>
          </a:xfrm>
          <a:prstGeom prst="rect">
            <a:avLst/>
          </a:prstGeom>
        </p:spPr>
      </p:pic>
      <p:sp>
        <p:nvSpPr>
          <p:cNvPr id="4" name="TextBox 3"/>
          <p:cNvSpPr txBox="1"/>
          <p:nvPr/>
        </p:nvSpPr>
        <p:spPr>
          <a:xfrm>
            <a:off x="8890301" y="2627429"/>
            <a:ext cx="2981842" cy="1200329"/>
          </a:xfrm>
          <a:prstGeom prst="rect">
            <a:avLst/>
          </a:prstGeom>
          <a:noFill/>
        </p:spPr>
        <p:txBody>
          <a:bodyPr wrap="none" rtlCol="0">
            <a:spAutoFit/>
          </a:bodyPr>
          <a:lstStyle/>
          <a:p>
            <a:r>
              <a:rPr lang="en-US" dirty="0">
                <a:solidFill>
                  <a:srgbClr val="FF0000"/>
                </a:solidFill>
              </a:rPr>
              <a:t>NOTE: Your curves will be flat </a:t>
            </a:r>
            <a:br>
              <a:rPr lang="en-US" dirty="0">
                <a:solidFill>
                  <a:srgbClr val="FF0000"/>
                </a:solidFill>
              </a:rPr>
            </a:br>
            <a:r>
              <a:rPr lang="en-US" dirty="0">
                <a:solidFill>
                  <a:srgbClr val="FF0000"/>
                </a:solidFill>
              </a:rPr>
              <a:t>lines. Your response will NOT </a:t>
            </a:r>
            <a:br>
              <a:rPr lang="en-US" dirty="0">
                <a:solidFill>
                  <a:srgbClr val="FF0000"/>
                </a:solidFill>
              </a:rPr>
            </a:br>
            <a:r>
              <a:rPr lang="en-US" dirty="0">
                <a:solidFill>
                  <a:srgbClr val="FF0000"/>
                </a:solidFill>
              </a:rPr>
              <a:t>be the same as this plot.</a:t>
            </a:r>
            <a:br>
              <a:rPr lang="en-US" dirty="0">
                <a:solidFill>
                  <a:srgbClr val="FF0000"/>
                </a:solidFill>
              </a:rPr>
            </a:br>
            <a:r>
              <a:rPr lang="en-US" dirty="0">
                <a:solidFill>
                  <a:srgbClr val="FF0000"/>
                </a:solidFill>
              </a:rPr>
              <a:t>This is an example.</a:t>
            </a:r>
          </a:p>
        </p:txBody>
      </p:sp>
      <p:pic>
        <p:nvPicPr>
          <p:cNvPr id="9" name="Picture 8" descr="A screenshot of a computer&#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76" y="2300492"/>
            <a:ext cx="5999449" cy="25543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3</a:t>
            </a:fld>
            <a:endParaRPr lang="en-US"/>
          </a:p>
        </p:txBody>
      </p:sp>
      <p:sp>
        <p:nvSpPr>
          <p:cNvPr id="4" name="TextBox 3"/>
          <p:cNvSpPr txBox="1"/>
          <p:nvPr/>
        </p:nvSpPr>
        <p:spPr>
          <a:xfrm>
            <a:off x="553453" y="1431758"/>
            <a:ext cx="7712242" cy="2299091"/>
          </a:xfrm>
          <a:prstGeom prst="rect">
            <a:avLst/>
          </a:prstGeom>
          <a:noFill/>
        </p:spPr>
        <p:txBody>
          <a:bodyPr wrap="square" rtlCol="0">
            <a:spAutoFit/>
          </a:bodyPr>
          <a:lstStyle/>
          <a:p>
            <a:pPr marL="0" marR="0" indent="0">
              <a:lnSpc>
                <a:spcPct val="107000"/>
              </a:lnSpc>
              <a:spcBef>
                <a:spcPts val="0"/>
              </a:spcBef>
              <a:spcAft>
                <a:spcPts val="0"/>
              </a:spcAft>
            </a:pPr>
            <a:r>
              <a:rPr lang="en-US" sz="20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p>
          <a:p>
            <a:pPr marL="234950" marR="0" indent="-6350" algn="just">
              <a:lnSpc>
                <a:spcPct val="102000"/>
              </a:lnSpc>
              <a:spcBef>
                <a:spcPts val="0"/>
              </a:spcBef>
              <a:spcAft>
                <a:spcPts val="5"/>
              </a:spcAft>
            </a:pPr>
            <a:r>
              <a:rPr lang="en-US" sz="20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To get an ADS license:  The student license program provides students and professors at supported universities fully functional licenses for use resident on their personal computer. </a:t>
            </a:r>
          </a:p>
          <a:p>
            <a:pPr marL="0" marR="0" indent="0">
              <a:lnSpc>
                <a:spcPct val="107000"/>
              </a:lnSpc>
              <a:spcBef>
                <a:spcPts val="0"/>
              </a:spcBef>
              <a:spcAft>
                <a:spcPts val="0"/>
              </a:spcAft>
            </a:pPr>
            <a:r>
              <a:rPr lang="en-US" sz="20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p>
          <a:p>
            <a:pPr marL="234950" marR="0" indent="-6350">
              <a:lnSpc>
                <a:spcPct val="107000"/>
              </a:lnSpc>
              <a:spcBef>
                <a:spcPts val="0"/>
              </a:spcBef>
              <a:spcAft>
                <a:spcPts val="0"/>
              </a:spcAft>
            </a:pPr>
            <a:r>
              <a:rPr lang="en-US" sz="2000" u="sng" kern="100" dirty="0">
                <a:solidFill>
                  <a:srgbClr val="0000FF"/>
                </a:solidFill>
                <a:effectLst/>
                <a:uFill>
                  <a:solidFill>
                    <a:srgbClr val="0000FF"/>
                  </a:solidFill>
                </a:uFill>
                <a:latin typeface="Times New Roman" panose="02020603050405020304" pitchFamily="18" charset="0"/>
                <a:ea typeface="Cambria" panose="02040503050406030204" pitchFamily="18" charset="0"/>
                <a:cs typeface="Times New Roman" panose="02020603050405020304" pitchFamily="18" charset="0"/>
              </a:rPr>
              <a:t>https://connectlp.keysight.com/StudentLicense</a:t>
            </a:r>
            <a:r>
              <a:rPr lang="en-US" sz="20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p>
          <a:p>
            <a:endParaRPr lang="en-US" dirty="0"/>
          </a:p>
        </p:txBody>
      </p:sp>
      <p:sp>
        <p:nvSpPr>
          <p:cNvPr id="5" name="TextBox 4"/>
          <p:cNvSpPr txBox="1"/>
          <p:nvPr/>
        </p:nvSpPr>
        <p:spPr>
          <a:xfrm>
            <a:off x="4489630" y="970093"/>
            <a:ext cx="4222631" cy="584775"/>
          </a:xfrm>
          <a:prstGeom prst="rect">
            <a:avLst/>
          </a:prstGeom>
          <a:noFill/>
        </p:spPr>
        <p:txBody>
          <a:bodyPr wrap="none" rtlCol="0">
            <a:spAutoFit/>
          </a:bodyPr>
          <a:lstStyle/>
          <a:p>
            <a:r>
              <a:rPr lang="en-US" sz="3200" b="1" dirty="0"/>
              <a:t>ADS License Acquisition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30</a:t>
            </a:fld>
            <a:endParaRPr lang="en-US"/>
          </a:p>
        </p:txBody>
      </p:sp>
      <p:sp>
        <p:nvSpPr>
          <p:cNvPr id="17" name="TextBox 16"/>
          <p:cNvSpPr txBox="1"/>
          <p:nvPr/>
        </p:nvSpPr>
        <p:spPr>
          <a:xfrm>
            <a:off x="3487820" y="119694"/>
            <a:ext cx="5879045" cy="584775"/>
          </a:xfrm>
          <a:prstGeom prst="rect">
            <a:avLst/>
          </a:prstGeom>
          <a:noFill/>
        </p:spPr>
        <p:txBody>
          <a:bodyPr wrap="none" rtlCol="0">
            <a:spAutoFit/>
          </a:bodyPr>
          <a:lstStyle/>
          <a:p>
            <a:r>
              <a:rPr lang="en-US" sz="3200" b="1" dirty="0"/>
              <a:t>Task -3: Cascading Stages REPORT</a:t>
            </a:r>
          </a:p>
        </p:txBody>
      </p:sp>
      <p:pic>
        <p:nvPicPr>
          <p:cNvPr id="14" name="Picture 13" descr="A graph of a graph&#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439" y="1123962"/>
            <a:ext cx="8954644" cy="5734038"/>
          </a:xfrm>
          <a:prstGeom prst="rect">
            <a:avLst/>
          </a:prstGeom>
        </p:spPr>
      </p:pic>
      <p:sp>
        <p:nvSpPr>
          <p:cNvPr id="12" name="TextBox 11"/>
          <p:cNvSpPr txBox="1"/>
          <p:nvPr/>
        </p:nvSpPr>
        <p:spPr>
          <a:xfrm>
            <a:off x="2561426" y="3946733"/>
            <a:ext cx="2954347" cy="430887"/>
          </a:xfrm>
          <a:prstGeom prst="rect">
            <a:avLst/>
          </a:prstGeom>
          <a:noFill/>
        </p:spPr>
        <p:txBody>
          <a:bodyPr wrap="square" rtlCol="0">
            <a:spAutoFit/>
          </a:bodyPr>
          <a:lstStyle/>
          <a:p>
            <a:r>
              <a:rPr lang="en-US" sz="2200" b="1" dirty="0">
                <a:solidFill>
                  <a:srgbClr val="FF0000"/>
                </a:solidFill>
              </a:rPr>
              <a:t>NF (overall NF) vs. Freq</a:t>
            </a:r>
          </a:p>
        </p:txBody>
      </p:sp>
      <p:sp>
        <p:nvSpPr>
          <p:cNvPr id="10" name="TextBox 9"/>
          <p:cNvSpPr txBox="1"/>
          <p:nvPr/>
        </p:nvSpPr>
        <p:spPr>
          <a:xfrm>
            <a:off x="7967038" y="4015960"/>
            <a:ext cx="1572097" cy="430887"/>
          </a:xfrm>
          <a:prstGeom prst="rect">
            <a:avLst/>
          </a:prstGeom>
          <a:noFill/>
        </p:spPr>
        <p:txBody>
          <a:bodyPr wrap="none" rtlCol="0">
            <a:spAutoFit/>
          </a:bodyPr>
          <a:lstStyle/>
          <a:p>
            <a:r>
              <a:rPr lang="en-US" sz="2200" b="1" dirty="0">
                <a:solidFill>
                  <a:srgbClr val="FF0000"/>
                </a:solidFill>
              </a:rPr>
              <a:t>S12 vs. Freq</a:t>
            </a:r>
          </a:p>
        </p:txBody>
      </p:sp>
      <p:sp>
        <p:nvSpPr>
          <p:cNvPr id="9" name="TextBox 8"/>
          <p:cNvSpPr txBox="1"/>
          <p:nvPr/>
        </p:nvSpPr>
        <p:spPr>
          <a:xfrm>
            <a:off x="2719981" y="968879"/>
            <a:ext cx="2559547" cy="430887"/>
          </a:xfrm>
          <a:prstGeom prst="rect">
            <a:avLst/>
          </a:prstGeom>
          <a:noFill/>
        </p:spPr>
        <p:txBody>
          <a:bodyPr wrap="none" rtlCol="0">
            <a:spAutoFit/>
          </a:bodyPr>
          <a:lstStyle/>
          <a:p>
            <a:r>
              <a:rPr lang="en-US" sz="2200" b="1" dirty="0">
                <a:solidFill>
                  <a:srgbClr val="FF0000"/>
                </a:solidFill>
              </a:rPr>
              <a:t>S11 and S22 vs. Freq</a:t>
            </a:r>
          </a:p>
        </p:txBody>
      </p:sp>
      <p:sp>
        <p:nvSpPr>
          <p:cNvPr id="5" name="TextBox 4"/>
          <p:cNvSpPr txBox="1"/>
          <p:nvPr/>
        </p:nvSpPr>
        <p:spPr>
          <a:xfrm>
            <a:off x="7545376" y="1003605"/>
            <a:ext cx="2351156" cy="430887"/>
          </a:xfrm>
          <a:prstGeom prst="rect">
            <a:avLst/>
          </a:prstGeom>
          <a:noFill/>
        </p:spPr>
        <p:txBody>
          <a:bodyPr wrap="none" rtlCol="0">
            <a:spAutoFit/>
          </a:bodyPr>
          <a:lstStyle/>
          <a:p>
            <a:r>
              <a:rPr lang="en-US" sz="2200" b="1" dirty="0">
                <a:solidFill>
                  <a:srgbClr val="FF0000"/>
                </a:solidFill>
              </a:rPr>
              <a:t>S21 (Gain) vs. Freq</a:t>
            </a:r>
          </a:p>
        </p:txBody>
      </p:sp>
      <p:sp>
        <p:nvSpPr>
          <p:cNvPr id="13" name="TextBox 12"/>
          <p:cNvSpPr txBox="1"/>
          <p:nvPr/>
        </p:nvSpPr>
        <p:spPr>
          <a:xfrm>
            <a:off x="5390838" y="897404"/>
            <a:ext cx="1519968" cy="584775"/>
          </a:xfrm>
          <a:prstGeom prst="rect">
            <a:avLst/>
          </a:prstGeom>
          <a:noFill/>
        </p:spPr>
        <p:txBody>
          <a:bodyPr wrap="none" rtlCol="0">
            <a:spAutoFit/>
          </a:bodyPr>
          <a:lstStyle/>
          <a:p>
            <a:r>
              <a:rPr lang="en-US" sz="3200" b="1" dirty="0"/>
              <a:t>Plotting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31</a:t>
            </a:fld>
            <a:endParaRPr lang="en-US"/>
          </a:p>
        </p:txBody>
      </p:sp>
      <p:sp>
        <p:nvSpPr>
          <p:cNvPr id="8" name="TextBox 7"/>
          <p:cNvSpPr txBox="1"/>
          <p:nvPr/>
        </p:nvSpPr>
        <p:spPr>
          <a:xfrm>
            <a:off x="4283965" y="2967335"/>
            <a:ext cx="3624069" cy="461665"/>
          </a:xfrm>
          <a:prstGeom prst="rect">
            <a:avLst/>
          </a:prstGeom>
          <a:noFill/>
        </p:spPr>
        <p:txBody>
          <a:bodyPr wrap="none" rtlCol="0">
            <a:spAutoFit/>
          </a:bodyPr>
          <a:lstStyle/>
          <a:p>
            <a:r>
              <a:rPr lang="en-US" sz="2400" b="1" dirty="0">
                <a:solidFill>
                  <a:srgbClr val="FF0000"/>
                </a:solidFill>
              </a:rPr>
              <a:t>Place your screenshot here</a:t>
            </a:r>
          </a:p>
        </p:txBody>
      </p:sp>
      <p:sp>
        <p:nvSpPr>
          <p:cNvPr id="9" name="TextBox 8"/>
          <p:cNvSpPr txBox="1"/>
          <p:nvPr/>
        </p:nvSpPr>
        <p:spPr>
          <a:xfrm>
            <a:off x="3503943" y="3336667"/>
            <a:ext cx="5633017" cy="461665"/>
          </a:xfrm>
          <a:prstGeom prst="rect">
            <a:avLst/>
          </a:prstGeom>
          <a:noFill/>
        </p:spPr>
        <p:txBody>
          <a:bodyPr wrap="none" rtlCol="0">
            <a:spAutoFit/>
          </a:bodyPr>
          <a:lstStyle/>
          <a:p>
            <a:r>
              <a:rPr lang="en-US" sz="2400" b="1" dirty="0">
                <a:solidFill>
                  <a:srgbClr val="FF0000"/>
                </a:solidFill>
              </a:rPr>
              <a:t>Hand Calculations for gain and noise figure</a:t>
            </a:r>
          </a:p>
        </p:txBody>
      </p:sp>
      <p:sp>
        <p:nvSpPr>
          <p:cNvPr id="7" name="TextBox 6"/>
          <p:cNvSpPr txBox="1"/>
          <p:nvPr/>
        </p:nvSpPr>
        <p:spPr>
          <a:xfrm>
            <a:off x="3487820" y="119694"/>
            <a:ext cx="5879045" cy="584775"/>
          </a:xfrm>
          <a:prstGeom prst="rect">
            <a:avLst/>
          </a:prstGeom>
          <a:noFill/>
        </p:spPr>
        <p:txBody>
          <a:bodyPr wrap="none" rtlCol="0">
            <a:spAutoFit/>
          </a:bodyPr>
          <a:lstStyle/>
          <a:p>
            <a:r>
              <a:rPr lang="en-US" sz="3200" b="1" dirty="0"/>
              <a:t>Task -3: Cascading Stages REPORT</a:t>
            </a:r>
          </a:p>
        </p:txBody>
      </p:sp>
      <p:pic>
        <p:nvPicPr>
          <p:cNvPr id="5" name="Picture 4" descr="A close-up of a paper with writing&#10;&#10;Description automatically generated">
            <a:extLst>
              <a:ext uri="{FF2B5EF4-FFF2-40B4-BE49-F238E27FC236}">
                <a16:creationId xmlns:a16="http://schemas.microsoft.com/office/drawing/2014/main" id="{BF2D8370-D7E9-1862-A4E2-7B2F627D35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2689" y="786215"/>
            <a:ext cx="7573091" cy="60717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32</a:t>
            </a:fld>
            <a:endParaRPr lang="en-US"/>
          </a:p>
        </p:txBody>
      </p:sp>
      <p:sp>
        <p:nvSpPr>
          <p:cNvPr id="4" name="TextBox 3"/>
          <p:cNvSpPr txBox="1"/>
          <p:nvPr/>
        </p:nvSpPr>
        <p:spPr>
          <a:xfrm>
            <a:off x="3881419" y="2256854"/>
            <a:ext cx="4554260" cy="584775"/>
          </a:xfrm>
          <a:prstGeom prst="rect">
            <a:avLst/>
          </a:prstGeom>
          <a:noFill/>
        </p:spPr>
        <p:txBody>
          <a:bodyPr wrap="none" rtlCol="0">
            <a:spAutoFit/>
          </a:bodyPr>
          <a:lstStyle/>
          <a:p>
            <a:r>
              <a:rPr lang="en-US" sz="3200" b="1" dirty="0"/>
              <a:t>Task -4: Transmission Line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33</a:t>
            </a:fld>
            <a:endParaRPr lang="en-US"/>
          </a:p>
        </p:txBody>
      </p:sp>
      <p:sp>
        <p:nvSpPr>
          <p:cNvPr id="6" name="TextBox 5"/>
          <p:cNvSpPr txBox="1"/>
          <p:nvPr/>
        </p:nvSpPr>
        <p:spPr>
          <a:xfrm>
            <a:off x="3358489" y="146533"/>
            <a:ext cx="6772047" cy="584775"/>
          </a:xfrm>
          <a:prstGeom prst="rect">
            <a:avLst/>
          </a:prstGeom>
          <a:noFill/>
        </p:spPr>
        <p:txBody>
          <a:bodyPr wrap="none" rtlCol="0">
            <a:spAutoFit/>
          </a:bodyPr>
          <a:lstStyle/>
          <a:p>
            <a:r>
              <a:rPr lang="en-US" sz="3200" b="1" dirty="0"/>
              <a:t>Task -4: Transmission Line Introduction</a:t>
            </a:r>
          </a:p>
        </p:txBody>
      </p:sp>
      <p:sp>
        <p:nvSpPr>
          <p:cNvPr id="17" name="TextBox 16"/>
          <p:cNvSpPr txBox="1"/>
          <p:nvPr/>
        </p:nvSpPr>
        <p:spPr>
          <a:xfrm>
            <a:off x="330485" y="1254740"/>
            <a:ext cx="5333127" cy="461665"/>
          </a:xfrm>
          <a:prstGeom prst="rect">
            <a:avLst/>
          </a:prstGeom>
          <a:noFill/>
        </p:spPr>
        <p:txBody>
          <a:bodyPr wrap="none" rtlCol="0">
            <a:spAutoFit/>
          </a:bodyPr>
          <a:lstStyle/>
          <a:p>
            <a:r>
              <a:rPr lang="en-US" sz="2400" b="1" dirty="0"/>
              <a:t>Now we introduce the transmission line:</a:t>
            </a:r>
          </a:p>
        </p:txBody>
      </p:sp>
      <p:sp>
        <p:nvSpPr>
          <p:cNvPr id="18" name="TextBox 17"/>
          <p:cNvSpPr txBox="1"/>
          <p:nvPr/>
        </p:nvSpPr>
        <p:spPr>
          <a:xfrm>
            <a:off x="458500" y="1716405"/>
            <a:ext cx="5662311"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transmission line is a specialized cable or structure designed to conduct electromagnetic waves in a contained manner.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will be tackling the following in this section: </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Simulating the transmission line.</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Understanding how length and width effect the impedance of the line.</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Finally, we interpret the plots and then compare the results with our hand calculations. </a:t>
            </a:r>
          </a:p>
        </p:txBody>
      </p:sp>
      <p:sp>
        <p:nvSpPr>
          <p:cNvPr id="19" name="TextBox 18"/>
          <p:cNvSpPr txBox="1"/>
          <p:nvPr/>
        </p:nvSpPr>
        <p:spPr>
          <a:xfrm>
            <a:off x="10058400" y="5943600"/>
            <a:ext cx="1765227" cy="261610"/>
          </a:xfrm>
          <a:prstGeom prst="rect">
            <a:avLst/>
          </a:prstGeom>
          <a:noFill/>
        </p:spPr>
        <p:txBody>
          <a:bodyPr wrap="none" rtlCol="0">
            <a:spAutoFit/>
          </a:bodyPr>
          <a:lstStyle/>
          <a:p>
            <a:r>
              <a:rPr lang="en-US" sz="1100" dirty="0"/>
              <a:t>* Image courtesy Wikipedia</a:t>
            </a:r>
          </a:p>
        </p:txBody>
      </p:sp>
      <p:pic>
        <p:nvPicPr>
          <p:cNvPr id="5" name="Picture 4"/>
          <p:cNvPicPr>
            <a:picLocks noChangeAspect="1"/>
          </p:cNvPicPr>
          <p:nvPr/>
        </p:nvPicPr>
        <p:blipFill>
          <a:blip r:embed="rId2"/>
          <a:stretch>
            <a:fillRect/>
          </a:stretch>
        </p:blipFill>
        <p:spPr>
          <a:xfrm>
            <a:off x="6120811" y="2283236"/>
            <a:ext cx="5934903" cy="169568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34</a:t>
            </a:fld>
            <a:endParaRPr lang="en-US"/>
          </a:p>
        </p:txBody>
      </p:sp>
      <p:sp>
        <p:nvSpPr>
          <p:cNvPr id="4" name="TextBox 3"/>
          <p:cNvSpPr txBox="1"/>
          <p:nvPr/>
        </p:nvSpPr>
        <p:spPr>
          <a:xfrm>
            <a:off x="182880" y="1438272"/>
            <a:ext cx="5081847" cy="4601068"/>
          </a:xfrm>
          <a:prstGeom prst="rect">
            <a:avLst/>
          </a:prstGeom>
          <a:noFill/>
        </p:spPr>
        <p:txBody>
          <a:bodyPr wrap="square" rtlCol="0">
            <a:spAutoFit/>
          </a:bodyPr>
          <a:lstStyle/>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Create a</a:t>
            </a: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new schematic.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On the top left white space bar type “</a:t>
            </a:r>
            <a:r>
              <a:rPr lang="en-US" sz="2000" b="1" kern="100" dirty="0" err="1">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Tlin</a:t>
            </a: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and place the </a:t>
            </a: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TLINP</a:t>
            </a: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in schematic.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Change the length of the TX line to </a:t>
            </a:r>
            <a:r>
              <a:rPr lang="en-US" sz="2000" b="1"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1100mm</a:t>
            </a:r>
            <a:r>
              <a:rPr lang="en-US" sz="2000" kern="1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kern="1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Change the center frequency of the TX line to 2GHz.</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Use Term (input/output terminal) component and place terminals at the input and output of your amplifier.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Run the simulation.</a:t>
            </a:r>
            <a:endPar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Plot S11 S22 S21 and noise figure (NF).</a:t>
            </a:r>
            <a:endPar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endPar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5" name="TextBox 4"/>
          <p:cNvSpPr txBox="1"/>
          <p:nvPr/>
        </p:nvSpPr>
        <p:spPr>
          <a:xfrm>
            <a:off x="182880" y="975164"/>
            <a:ext cx="3066224" cy="461665"/>
          </a:xfrm>
          <a:prstGeom prst="rect">
            <a:avLst/>
          </a:prstGeom>
          <a:noFill/>
        </p:spPr>
        <p:txBody>
          <a:bodyPr wrap="none" rtlCol="0">
            <a:spAutoFit/>
          </a:bodyPr>
          <a:lstStyle/>
          <a:p>
            <a:r>
              <a:rPr lang="en-US" sz="2400" b="1" dirty="0"/>
              <a:t>Working with the tool:</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07247" y="1307936"/>
            <a:ext cx="7184753" cy="4014810"/>
          </a:xfrm>
          <a:prstGeom prst="rect">
            <a:avLst/>
          </a:prstGeom>
        </p:spPr>
      </p:pic>
      <p:sp>
        <p:nvSpPr>
          <p:cNvPr id="9" name="TextBox 8"/>
          <p:cNvSpPr txBox="1"/>
          <p:nvPr/>
        </p:nvSpPr>
        <p:spPr>
          <a:xfrm>
            <a:off x="3358489" y="146533"/>
            <a:ext cx="6478890" cy="584775"/>
          </a:xfrm>
          <a:prstGeom prst="rect">
            <a:avLst/>
          </a:prstGeom>
          <a:noFill/>
        </p:spPr>
        <p:txBody>
          <a:bodyPr wrap="none" rtlCol="0">
            <a:spAutoFit/>
          </a:bodyPr>
          <a:lstStyle/>
          <a:p>
            <a:r>
              <a:rPr lang="en-US" sz="3200" b="1" dirty="0"/>
              <a:t>Task -4: Transmission Line Simulation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35</a:t>
            </a:fld>
            <a:endParaRPr lang="en-US"/>
          </a:p>
        </p:txBody>
      </p:sp>
      <p:sp>
        <p:nvSpPr>
          <p:cNvPr id="5" name="TextBox 4"/>
          <p:cNvSpPr txBox="1"/>
          <p:nvPr/>
        </p:nvSpPr>
        <p:spPr>
          <a:xfrm>
            <a:off x="1446344" y="136525"/>
            <a:ext cx="9907456" cy="584775"/>
          </a:xfrm>
          <a:prstGeom prst="rect">
            <a:avLst/>
          </a:prstGeom>
          <a:noFill/>
        </p:spPr>
        <p:txBody>
          <a:bodyPr wrap="none" rtlCol="0">
            <a:spAutoFit/>
          </a:bodyPr>
          <a:lstStyle/>
          <a:p>
            <a:r>
              <a:rPr lang="en-US" sz="3200" b="1" dirty="0"/>
              <a:t>Task -4: NOTES About Transmission Line Hand Calculation</a:t>
            </a:r>
          </a:p>
        </p:txBody>
      </p:sp>
      <p:sp>
        <p:nvSpPr>
          <p:cNvPr id="6" name="TextBox 5"/>
          <p:cNvSpPr txBox="1"/>
          <p:nvPr/>
        </p:nvSpPr>
        <p:spPr>
          <a:xfrm>
            <a:off x="620017" y="998434"/>
            <a:ext cx="10951966" cy="5273560"/>
          </a:xfrm>
          <a:prstGeom prst="rect">
            <a:avLst/>
          </a:prstGeom>
          <a:noFill/>
        </p:spPr>
        <p:txBody>
          <a:bodyPr wrap="square" rtlCol="0">
            <a:spAutoFit/>
          </a:bodyPr>
          <a:lstStyle/>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You may calculate the loss (i.e. Gain) of the transmission line using the material properties given to you in slide 34.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BUT, these equations are not trivial and we have not learned them in this course.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endPar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So, I </a:t>
            </a: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urge you instead to </a:t>
            </a:r>
            <a:r>
              <a:rPr lang="en-US" sz="2000" b="1" i="1"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estimate</a:t>
            </a: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the Gain and NF of the transmission line </a:t>
            </a:r>
            <a:r>
              <a:rPr lang="en-US" sz="2000" b="1" i="1"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ignoring</a:t>
            </a: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the loss tangent (</a:t>
            </a:r>
            <a:r>
              <a:rPr lang="en-US" sz="2000" kern="100" dirty="0" err="1">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TanD</a:t>
            </a: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of slide 34). </a:t>
            </a:r>
            <a:r>
              <a:rPr lang="en-US" sz="2000" b="1"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Assume there is no loss due to material properties </a:t>
            </a: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and only consider loss/reflections due to transmission line mismatch.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endPar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Ask yourself, is the impedance of the transmission line (Z) the same as the port impedances (50  Ohms)?  If yes, do I get any loss ideally?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endPar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If you do not have loss, what is the magnitude of your Gain?  What is the magnitude of your Noise Factor?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endParaRPr lang="en-US" sz="2000" kern="1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You may use the above assumptions to find the Gain and NF “Calculation” in the next slide.</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endParaRPr lang="en-US" sz="2000" u="none" strike="noStrike" kern="100" dirty="0">
              <a:solidFill>
                <a:srgbClr val="00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36</a:t>
            </a:fld>
            <a:endParaRPr lang="en-US"/>
          </a:p>
        </p:txBody>
      </p:sp>
      <p:graphicFrame>
        <p:nvGraphicFramePr>
          <p:cNvPr id="5" name="Table 4"/>
          <p:cNvGraphicFramePr>
            <a:graphicFrameLocks noGrp="1"/>
          </p:cNvGraphicFramePr>
          <p:nvPr/>
        </p:nvGraphicFramePr>
        <p:xfrm>
          <a:off x="6690654" y="4684712"/>
          <a:ext cx="5343957" cy="1854200"/>
        </p:xfrm>
        <a:graphic>
          <a:graphicData uri="http://schemas.openxmlformats.org/drawingml/2006/table">
            <a:tbl>
              <a:tblPr firstRow="1" bandRow="1">
                <a:tableStyleId>{D7AC3CCA-C797-4891-BE02-D94E43425B78}</a:tableStyleId>
              </a:tblPr>
              <a:tblGrid>
                <a:gridCol w="1383546">
                  <a:extLst>
                    <a:ext uri="{9D8B030D-6E8A-4147-A177-3AD203B41FA5}">
                      <a16:colId xmlns:a16="http://schemas.microsoft.com/office/drawing/2014/main" val="20000"/>
                    </a:ext>
                  </a:extLst>
                </a:gridCol>
                <a:gridCol w="1313934">
                  <a:extLst>
                    <a:ext uri="{9D8B030D-6E8A-4147-A177-3AD203B41FA5}">
                      <a16:colId xmlns:a16="http://schemas.microsoft.com/office/drawing/2014/main" val="20001"/>
                    </a:ext>
                  </a:extLst>
                </a:gridCol>
                <a:gridCol w="1317467">
                  <a:extLst>
                    <a:ext uri="{9D8B030D-6E8A-4147-A177-3AD203B41FA5}">
                      <a16:colId xmlns:a16="http://schemas.microsoft.com/office/drawing/2014/main" val="20002"/>
                    </a:ext>
                  </a:extLst>
                </a:gridCol>
                <a:gridCol w="1329010">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SI Unit</a:t>
                      </a:r>
                    </a:p>
                  </a:txBody>
                  <a:tcPr/>
                </a:tc>
                <a:tc>
                  <a:txBody>
                    <a:bodyPr/>
                    <a:lstStyle/>
                    <a:p>
                      <a:pPr algn="ctr"/>
                      <a:r>
                        <a:rPr lang="en-US" dirty="0"/>
                        <a:t>Calculation</a:t>
                      </a:r>
                    </a:p>
                  </a:txBody>
                  <a:tcPr/>
                </a:tc>
                <a:tc>
                  <a:txBody>
                    <a:bodyPr/>
                    <a:lstStyle/>
                    <a:p>
                      <a:pPr algn="ctr"/>
                      <a:r>
                        <a:rPr lang="en-US" dirty="0"/>
                        <a:t>Simulation</a:t>
                      </a:r>
                    </a:p>
                  </a:txBody>
                  <a:tcPr/>
                </a:tc>
                <a:extLst>
                  <a:ext uri="{0D108BD9-81ED-4DB2-BD59-A6C34878D82A}">
                    <a16:rowId xmlns:a16="http://schemas.microsoft.com/office/drawing/2014/main" val="10000"/>
                  </a:ext>
                </a:extLst>
              </a:tr>
              <a:tr h="370840">
                <a:tc>
                  <a:txBody>
                    <a:bodyPr/>
                    <a:lstStyle/>
                    <a:p>
                      <a:pPr algn="ctr"/>
                      <a:r>
                        <a:rPr lang="en-US" dirty="0"/>
                        <a:t>Gain</a:t>
                      </a:r>
                    </a:p>
                  </a:txBody>
                  <a:tcPr/>
                </a:tc>
                <a:tc>
                  <a:txBody>
                    <a:bodyPr/>
                    <a:lstStyle/>
                    <a:p>
                      <a:pPr algn="ctr"/>
                      <a:r>
                        <a:rPr lang="en-US" dirty="0"/>
                        <a:t>Magnitude</a:t>
                      </a:r>
                    </a:p>
                  </a:txBody>
                  <a:tcPr/>
                </a:tc>
                <a:tc>
                  <a:txBody>
                    <a:bodyPr/>
                    <a:lstStyle/>
                    <a:p>
                      <a:pPr algn="ctr"/>
                      <a:r>
                        <a:rPr lang="en-US" dirty="0"/>
                        <a:t>1</a:t>
                      </a:r>
                    </a:p>
                  </a:txBody>
                  <a:tcPr/>
                </a:tc>
                <a:tc>
                  <a:txBody>
                    <a:bodyPr/>
                    <a:lstStyle/>
                    <a:p>
                      <a:pPr algn="ctr"/>
                      <a:r>
                        <a:rPr lang="en-US" dirty="0"/>
                        <a:t>0.93</a:t>
                      </a:r>
                    </a:p>
                  </a:txBody>
                  <a:tcPr/>
                </a:tc>
                <a:extLst>
                  <a:ext uri="{0D108BD9-81ED-4DB2-BD59-A6C34878D82A}">
                    <a16:rowId xmlns:a16="http://schemas.microsoft.com/office/drawing/2014/main" val="10001"/>
                  </a:ext>
                </a:extLst>
              </a:tr>
              <a:tr h="370840">
                <a:tc>
                  <a:txBody>
                    <a:bodyPr/>
                    <a:lstStyle/>
                    <a:p>
                      <a:pPr algn="ctr"/>
                      <a:r>
                        <a:rPr lang="en-US" dirty="0"/>
                        <a:t>Gain</a:t>
                      </a:r>
                    </a:p>
                  </a:txBody>
                  <a:tcPr/>
                </a:tc>
                <a:tc>
                  <a:txBody>
                    <a:bodyPr/>
                    <a:lstStyle/>
                    <a:p>
                      <a:pPr algn="ctr"/>
                      <a:r>
                        <a:rPr lang="en-US" dirty="0"/>
                        <a:t>dB </a:t>
                      </a:r>
                    </a:p>
                  </a:txBody>
                  <a:tcPr/>
                </a:tc>
                <a:tc>
                  <a:txBody>
                    <a:bodyPr/>
                    <a:lstStyle/>
                    <a:p>
                      <a:pPr algn="ctr"/>
                      <a:r>
                        <a:rPr lang="en-US" dirty="0"/>
                        <a:t>0</a:t>
                      </a:r>
                    </a:p>
                  </a:txBody>
                  <a:tcPr/>
                </a:tc>
                <a:tc>
                  <a:txBody>
                    <a:bodyPr/>
                    <a:lstStyle/>
                    <a:p>
                      <a:pPr algn="ctr"/>
                      <a:r>
                        <a:rPr lang="en-US" dirty="0"/>
                        <a:t>-0.58</a:t>
                      </a:r>
                    </a:p>
                  </a:txBody>
                  <a:tcPr/>
                </a:tc>
                <a:extLst>
                  <a:ext uri="{0D108BD9-81ED-4DB2-BD59-A6C34878D82A}">
                    <a16:rowId xmlns:a16="http://schemas.microsoft.com/office/drawing/2014/main" val="10002"/>
                  </a:ext>
                </a:extLst>
              </a:tr>
              <a:tr h="370840">
                <a:tc>
                  <a:txBody>
                    <a:bodyPr/>
                    <a:lstStyle/>
                    <a:p>
                      <a:pPr algn="ctr"/>
                      <a:r>
                        <a:rPr lang="en-US" dirty="0"/>
                        <a:t>NF</a:t>
                      </a:r>
                    </a:p>
                  </a:txBody>
                  <a:tcPr/>
                </a:tc>
                <a:tc>
                  <a:txBody>
                    <a:bodyPr/>
                    <a:lstStyle/>
                    <a:p>
                      <a:pPr algn="ctr"/>
                      <a:r>
                        <a:rPr lang="en-US" dirty="0"/>
                        <a:t>Magnitude </a:t>
                      </a:r>
                    </a:p>
                  </a:txBody>
                  <a:tcPr/>
                </a:tc>
                <a:tc>
                  <a:txBody>
                    <a:bodyPr/>
                    <a:lstStyle/>
                    <a:p>
                      <a:pPr algn="ctr"/>
                      <a:r>
                        <a:rPr lang="en-US" dirty="0"/>
                        <a:t>1</a:t>
                      </a:r>
                    </a:p>
                  </a:txBody>
                  <a:tcPr/>
                </a:tc>
                <a:tc>
                  <a:txBody>
                    <a:bodyPr/>
                    <a:lstStyle/>
                    <a:p>
                      <a:pPr algn="ctr"/>
                      <a:r>
                        <a:rPr lang="en-US" dirty="0"/>
                        <a:t>1.15</a:t>
                      </a:r>
                    </a:p>
                  </a:txBody>
                  <a:tcPr/>
                </a:tc>
                <a:extLst>
                  <a:ext uri="{0D108BD9-81ED-4DB2-BD59-A6C34878D82A}">
                    <a16:rowId xmlns:a16="http://schemas.microsoft.com/office/drawing/2014/main" val="10003"/>
                  </a:ext>
                </a:extLst>
              </a:tr>
              <a:tr h="370840">
                <a:tc>
                  <a:txBody>
                    <a:bodyPr/>
                    <a:lstStyle/>
                    <a:p>
                      <a:pPr algn="ctr"/>
                      <a:r>
                        <a:rPr lang="en-US" dirty="0"/>
                        <a:t>NF</a:t>
                      </a:r>
                    </a:p>
                  </a:txBody>
                  <a:tcPr/>
                </a:tc>
                <a:tc>
                  <a:txBody>
                    <a:bodyPr/>
                    <a:lstStyle/>
                    <a:p>
                      <a:pPr algn="ctr"/>
                      <a:r>
                        <a:rPr lang="en-US" dirty="0"/>
                        <a:t>dB</a:t>
                      </a:r>
                    </a:p>
                  </a:txBody>
                  <a:tcPr/>
                </a:tc>
                <a:tc>
                  <a:txBody>
                    <a:bodyPr/>
                    <a:lstStyle/>
                    <a:p>
                      <a:pPr algn="ctr"/>
                      <a:r>
                        <a:rPr lang="en-US" dirty="0"/>
                        <a:t>0</a:t>
                      </a:r>
                    </a:p>
                  </a:txBody>
                  <a:tcPr/>
                </a:tc>
                <a:tc>
                  <a:txBody>
                    <a:bodyPr/>
                    <a:lstStyle/>
                    <a:p>
                      <a:pPr algn="ctr"/>
                      <a:r>
                        <a:rPr lang="en-US" dirty="0"/>
                        <a:t>0.596</a:t>
                      </a:r>
                    </a:p>
                  </a:txBody>
                  <a:tcPr/>
                </a:tc>
                <a:extLst>
                  <a:ext uri="{0D108BD9-81ED-4DB2-BD59-A6C34878D82A}">
                    <a16:rowId xmlns:a16="http://schemas.microsoft.com/office/drawing/2014/main" val="10004"/>
                  </a:ext>
                </a:extLst>
              </a:tr>
            </a:tbl>
          </a:graphicData>
        </a:graphic>
      </p:graphicFrame>
      <p:sp>
        <p:nvSpPr>
          <p:cNvPr id="7" name="TextBox 6"/>
          <p:cNvSpPr txBox="1"/>
          <p:nvPr/>
        </p:nvSpPr>
        <p:spPr>
          <a:xfrm>
            <a:off x="734551" y="3198167"/>
            <a:ext cx="4998163" cy="461665"/>
          </a:xfrm>
          <a:prstGeom prst="rect">
            <a:avLst/>
          </a:prstGeom>
          <a:noFill/>
        </p:spPr>
        <p:txBody>
          <a:bodyPr wrap="none" rtlCol="0">
            <a:spAutoFit/>
          </a:bodyPr>
          <a:lstStyle/>
          <a:p>
            <a:r>
              <a:rPr lang="en-US" sz="2400" b="1" dirty="0">
                <a:solidFill>
                  <a:srgbClr val="FF0000"/>
                </a:solidFill>
              </a:rPr>
              <a:t>Place your Schematic screenshot here</a:t>
            </a:r>
          </a:p>
        </p:txBody>
      </p:sp>
      <p:sp>
        <p:nvSpPr>
          <p:cNvPr id="10" name="TextBox 9"/>
          <p:cNvSpPr txBox="1"/>
          <p:nvPr/>
        </p:nvSpPr>
        <p:spPr>
          <a:xfrm>
            <a:off x="5486400" y="948145"/>
            <a:ext cx="6506968" cy="707886"/>
          </a:xfrm>
          <a:prstGeom prst="rect">
            <a:avLst/>
          </a:prstGeom>
          <a:noFill/>
        </p:spPr>
        <p:txBody>
          <a:bodyPr wrap="square" rtlCol="0">
            <a:spAutoFit/>
          </a:bodyPr>
          <a:lstStyle/>
          <a:p>
            <a:r>
              <a:rPr lang="en-US" sz="2000" dirty="0"/>
              <a:t>Please use this plot as reference. </a:t>
            </a:r>
          </a:p>
          <a:p>
            <a:r>
              <a:rPr lang="en-US" sz="2000" dirty="0"/>
              <a:t>Set the scales and the points of the graph accordingly.</a:t>
            </a:r>
          </a:p>
        </p:txBody>
      </p:sp>
      <p:sp>
        <p:nvSpPr>
          <p:cNvPr id="11" name="TextBox 10"/>
          <p:cNvSpPr txBox="1"/>
          <p:nvPr/>
        </p:nvSpPr>
        <p:spPr>
          <a:xfrm>
            <a:off x="6690655" y="4091030"/>
            <a:ext cx="4729954" cy="646331"/>
          </a:xfrm>
          <a:prstGeom prst="rect">
            <a:avLst/>
          </a:prstGeom>
          <a:noFill/>
        </p:spPr>
        <p:txBody>
          <a:bodyPr wrap="square" rtlCol="0">
            <a:spAutoFit/>
          </a:bodyPr>
          <a:lstStyle/>
          <a:p>
            <a:r>
              <a:rPr lang="en-US" dirty="0"/>
              <a:t>Fill the table below with the annotated values and the corresponding hand calculations:</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134477" y="1656031"/>
            <a:ext cx="3713372" cy="2434999"/>
          </a:xfrm>
          <a:prstGeom prst="rect">
            <a:avLst/>
          </a:prstGeom>
        </p:spPr>
      </p:pic>
      <p:sp>
        <p:nvSpPr>
          <p:cNvPr id="12" name="TextBox 11"/>
          <p:cNvSpPr txBox="1"/>
          <p:nvPr/>
        </p:nvSpPr>
        <p:spPr>
          <a:xfrm>
            <a:off x="3358489" y="146533"/>
            <a:ext cx="6004144" cy="584775"/>
          </a:xfrm>
          <a:prstGeom prst="rect">
            <a:avLst/>
          </a:prstGeom>
          <a:noFill/>
        </p:spPr>
        <p:txBody>
          <a:bodyPr wrap="none" rtlCol="0">
            <a:spAutoFit/>
          </a:bodyPr>
          <a:lstStyle/>
          <a:p>
            <a:r>
              <a:rPr lang="en-US" sz="3200" b="1" dirty="0"/>
              <a:t>Task -4: Transmission Line REPORT</a:t>
            </a:r>
          </a:p>
        </p:txBody>
      </p:sp>
      <p:sp>
        <p:nvSpPr>
          <p:cNvPr id="14" name="TextBox 13"/>
          <p:cNvSpPr txBox="1"/>
          <p:nvPr/>
        </p:nvSpPr>
        <p:spPr>
          <a:xfrm>
            <a:off x="8890301" y="2627429"/>
            <a:ext cx="2981842" cy="1200329"/>
          </a:xfrm>
          <a:prstGeom prst="rect">
            <a:avLst/>
          </a:prstGeom>
          <a:noFill/>
        </p:spPr>
        <p:txBody>
          <a:bodyPr wrap="none" rtlCol="0">
            <a:spAutoFit/>
          </a:bodyPr>
          <a:lstStyle/>
          <a:p>
            <a:r>
              <a:rPr lang="en-US" dirty="0">
                <a:solidFill>
                  <a:srgbClr val="FF0000"/>
                </a:solidFill>
              </a:rPr>
              <a:t>NOTE: Your curves will be flat </a:t>
            </a:r>
            <a:br>
              <a:rPr lang="en-US" dirty="0">
                <a:solidFill>
                  <a:srgbClr val="FF0000"/>
                </a:solidFill>
              </a:rPr>
            </a:br>
            <a:r>
              <a:rPr lang="en-US" dirty="0">
                <a:solidFill>
                  <a:srgbClr val="FF0000"/>
                </a:solidFill>
              </a:rPr>
              <a:t>lines. Your response will NOT </a:t>
            </a:r>
            <a:br>
              <a:rPr lang="en-US" dirty="0">
                <a:solidFill>
                  <a:srgbClr val="FF0000"/>
                </a:solidFill>
              </a:rPr>
            </a:br>
            <a:r>
              <a:rPr lang="en-US" dirty="0">
                <a:solidFill>
                  <a:srgbClr val="FF0000"/>
                </a:solidFill>
              </a:rPr>
              <a:t>be the same as this plot.</a:t>
            </a:r>
            <a:br>
              <a:rPr lang="en-US" dirty="0">
                <a:solidFill>
                  <a:srgbClr val="FF0000"/>
                </a:solidFill>
              </a:rPr>
            </a:br>
            <a:r>
              <a:rPr lang="en-US" dirty="0">
                <a:solidFill>
                  <a:srgbClr val="FF0000"/>
                </a:solidFill>
              </a:rPr>
              <a:t>This is an example.</a:t>
            </a:r>
          </a:p>
        </p:txBody>
      </p:sp>
      <p:pic>
        <p:nvPicPr>
          <p:cNvPr id="6" name="Picture 5" descr="A screenshot of a computer&#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3" y="1773685"/>
            <a:ext cx="6639761" cy="281090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37</a:t>
            </a:fld>
            <a:endParaRPr lang="en-US"/>
          </a:p>
        </p:txBody>
      </p:sp>
      <p:sp>
        <p:nvSpPr>
          <p:cNvPr id="14" name="TextBox 13"/>
          <p:cNvSpPr txBox="1"/>
          <p:nvPr/>
        </p:nvSpPr>
        <p:spPr>
          <a:xfrm>
            <a:off x="3358489" y="146533"/>
            <a:ext cx="6004144" cy="584775"/>
          </a:xfrm>
          <a:prstGeom prst="rect">
            <a:avLst/>
          </a:prstGeom>
          <a:noFill/>
        </p:spPr>
        <p:txBody>
          <a:bodyPr wrap="none" rtlCol="0">
            <a:spAutoFit/>
          </a:bodyPr>
          <a:lstStyle/>
          <a:p>
            <a:r>
              <a:rPr lang="en-US" sz="3200" b="1" dirty="0"/>
              <a:t>Task -4: Transmission Line REPORT</a:t>
            </a:r>
          </a:p>
        </p:txBody>
      </p:sp>
      <p:pic>
        <p:nvPicPr>
          <p:cNvPr id="15" name="Picture 14" descr="A graph of a graph of a graph&#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229" y="1034918"/>
            <a:ext cx="7978831" cy="5753599"/>
          </a:xfrm>
          <a:prstGeom prst="rect">
            <a:avLst/>
          </a:prstGeom>
        </p:spPr>
      </p:pic>
      <p:sp>
        <p:nvSpPr>
          <p:cNvPr id="9" name="TextBox 8"/>
          <p:cNvSpPr txBox="1"/>
          <p:nvPr/>
        </p:nvSpPr>
        <p:spPr>
          <a:xfrm>
            <a:off x="2089725" y="1236250"/>
            <a:ext cx="2773965" cy="461665"/>
          </a:xfrm>
          <a:prstGeom prst="rect">
            <a:avLst/>
          </a:prstGeom>
          <a:noFill/>
        </p:spPr>
        <p:txBody>
          <a:bodyPr wrap="none" rtlCol="0">
            <a:spAutoFit/>
          </a:bodyPr>
          <a:lstStyle/>
          <a:p>
            <a:r>
              <a:rPr lang="en-US" sz="2400" b="1" dirty="0">
                <a:solidFill>
                  <a:srgbClr val="FF0000"/>
                </a:solidFill>
              </a:rPr>
              <a:t>S11 and S22 vs. Freq</a:t>
            </a:r>
          </a:p>
        </p:txBody>
      </p:sp>
      <p:sp>
        <p:nvSpPr>
          <p:cNvPr id="5" name="TextBox 4"/>
          <p:cNvSpPr txBox="1"/>
          <p:nvPr/>
        </p:nvSpPr>
        <p:spPr>
          <a:xfrm>
            <a:off x="7576660" y="1236251"/>
            <a:ext cx="2546338" cy="461665"/>
          </a:xfrm>
          <a:prstGeom prst="rect">
            <a:avLst/>
          </a:prstGeom>
          <a:noFill/>
        </p:spPr>
        <p:txBody>
          <a:bodyPr wrap="none" rtlCol="0">
            <a:spAutoFit/>
          </a:bodyPr>
          <a:lstStyle/>
          <a:p>
            <a:r>
              <a:rPr lang="en-US" sz="2400" b="1" dirty="0">
                <a:solidFill>
                  <a:srgbClr val="FF0000"/>
                </a:solidFill>
              </a:rPr>
              <a:t>S21 (Gain) vs. Freq</a:t>
            </a:r>
          </a:p>
        </p:txBody>
      </p:sp>
      <p:sp>
        <p:nvSpPr>
          <p:cNvPr id="10" name="TextBox 9"/>
          <p:cNvSpPr txBox="1"/>
          <p:nvPr/>
        </p:nvSpPr>
        <p:spPr>
          <a:xfrm>
            <a:off x="7597296" y="4041408"/>
            <a:ext cx="1696747" cy="461665"/>
          </a:xfrm>
          <a:prstGeom prst="rect">
            <a:avLst/>
          </a:prstGeom>
          <a:noFill/>
        </p:spPr>
        <p:txBody>
          <a:bodyPr wrap="none" rtlCol="0">
            <a:spAutoFit/>
          </a:bodyPr>
          <a:lstStyle/>
          <a:p>
            <a:r>
              <a:rPr lang="en-US" sz="2400" b="1" dirty="0">
                <a:solidFill>
                  <a:srgbClr val="FF0000"/>
                </a:solidFill>
              </a:rPr>
              <a:t>S12 vs. Freq</a:t>
            </a:r>
          </a:p>
        </p:txBody>
      </p:sp>
      <p:sp>
        <p:nvSpPr>
          <p:cNvPr id="12" name="TextBox 11"/>
          <p:cNvSpPr txBox="1"/>
          <p:nvPr/>
        </p:nvSpPr>
        <p:spPr>
          <a:xfrm>
            <a:off x="3476708" y="4175614"/>
            <a:ext cx="1582934" cy="461665"/>
          </a:xfrm>
          <a:prstGeom prst="rect">
            <a:avLst/>
          </a:prstGeom>
          <a:noFill/>
        </p:spPr>
        <p:txBody>
          <a:bodyPr wrap="none" rtlCol="0">
            <a:spAutoFit/>
          </a:bodyPr>
          <a:lstStyle/>
          <a:p>
            <a:r>
              <a:rPr lang="en-US" sz="2400" b="1" dirty="0">
                <a:solidFill>
                  <a:srgbClr val="FF0000"/>
                </a:solidFill>
              </a:rPr>
              <a:t>NF vs. Freq</a:t>
            </a:r>
          </a:p>
        </p:txBody>
      </p:sp>
      <p:sp>
        <p:nvSpPr>
          <p:cNvPr id="13" name="TextBox 12"/>
          <p:cNvSpPr txBox="1"/>
          <p:nvPr/>
        </p:nvSpPr>
        <p:spPr>
          <a:xfrm>
            <a:off x="4975019" y="929764"/>
            <a:ext cx="1519968" cy="584775"/>
          </a:xfrm>
          <a:prstGeom prst="rect">
            <a:avLst/>
          </a:prstGeom>
          <a:noFill/>
        </p:spPr>
        <p:txBody>
          <a:bodyPr wrap="none" rtlCol="0">
            <a:spAutoFit/>
          </a:bodyPr>
          <a:lstStyle/>
          <a:p>
            <a:r>
              <a:rPr lang="en-US" sz="3200" b="1" dirty="0"/>
              <a:t>Plotting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38</a:t>
            </a:fld>
            <a:endParaRPr lang="en-US"/>
          </a:p>
        </p:txBody>
      </p:sp>
      <p:sp>
        <p:nvSpPr>
          <p:cNvPr id="4" name="TextBox 3"/>
          <p:cNvSpPr txBox="1"/>
          <p:nvPr/>
        </p:nvSpPr>
        <p:spPr>
          <a:xfrm>
            <a:off x="1775528" y="2409254"/>
            <a:ext cx="9010928" cy="584775"/>
          </a:xfrm>
          <a:prstGeom prst="rect">
            <a:avLst/>
          </a:prstGeom>
          <a:noFill/>
        </p:spPr>
        <p:txBody>
          <a:bodyPr wrap="none" rtlCol="0">
            <a:spAutoFit/>
          </a:bodyPr>
          <a:lstStyle/>
          <a:p>
            <a:r>
              <a:rPr lang="en-US" sz="3200" b="1" dirty="0"/>
              <a:t>Task -5: Cascaded Gain Stage with Transmission Line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39</a:t>
            </a:fld>
            <a:endParaRPr lang="en-US"/>
          </a:p>
        </p:txBody>
      </p:sp>
      <p:sp>
        <p:nvSpPr>
          <p:cNvPr id="6" name="TextBox 5"/>
          <p:cNvSpPr txBox="1"/>
          <p:nvPr/>
        </p:nvSpPr>
        <p:spPr>
          <a:xfrm>
            <a:off x="2655677" y="174970"/>
            <a:ext cx="8190191" cy="584775"/>
          </a:xfrm>
          <a:prstGeom prst="rect">
            <a:avLst/>
          </a:prstGeom>
          <a:noFill/>
        </p:spPr>
        <p:txBody>
          <a:bodyPr wrap="none" rtlCol="0">
            <a:spAutoFit/>
          </a:bodyPr>
          <a:lstStyle/>
          <a:p>
            <a:r>
              <a:rPr lang="en-US" sz="3200" b="1" dirty="0"/>
              <a:t>Task -5: Cascading Stages w/Transmission line</a:t>
            </a:r>
          </a:p>
        </p:txBody>
      </p:sp>
      <p:sp>
        <p:nvSpPr>
          <p:cNvPr id="17" name="TextBox 16"/>
          <p:cNvSpPr txBox="1"/>
          <p:nvPr/>
        </p:nvSpPr>
        <p:spPr>
          <a:xfrm>
            <a:off x="161877" y="1283031"/>
            <a:ext cx="5333127" cy="830997"/>
          </a:xfrm>
          <a:prstGeom prst="rect">
            <a:avLst/>
          </a:prstGeom>
          <a:noFill/>
        </p:spPr>
        <p:txBody>
          <a:bodyPr wrap="none" rtlCol="0">
            <a:spAutoFit/>
          </a:bodyPr>
          <a:lstStyle/>
          <a:p>
            <a:r>
              <a:rPr lang="en-US" sz="2400" b="1" dirty="0"/>
              <a:t>Now we introduce the transmission line </a:t>
            </a:r>
            <a:br>
              <a:rPr lang="en-US" sz="2400" b="1" dirty="0"/>
            </a:br>
            <a:r>
              <a:rPr lang="en-US" sz="2400" b="1" dirty="0"/>
              <a:t>with a gain stage (amplifier).</a:t>
            </a:r>
          </a:p>
        </p:txBody>
      </p:sp>
      <p:sp>
        <p:nvSpPr>
          <p:cNvPr id="18" name="TextBox 17"/>
          <p:cNvSpPr txBox="1"/>
          <p:nvPr/>
        </p:nvSpPr>
        <p:spPr>
          <a:xfrm>
            <a:off x="161877" y="1980726"/>
            <a:ext cx="5623675" cy="4093428"/>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will be tackling the following in this section: </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Cascading the transmission line with an amplification stage.</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 the </a:t>
            </a:r>
            <a:r>
              <a:rPr lang="en-US" sz="2000" b="1" u="sng" dirty="0">
                <a:solidFill>
                  <a:srgbClr val="00B050"/>
                </a:solidFill>
                <a:latin typeface="Times New Roman" panose="02020603050405020304" pitchFamily="18" charset="0"/>
                <a:cs typeface="Times New Roman" panose="02020603050405020304" pitchFamily="18" charset="0"/>
              </a:rPr>
              <a:t>simulated</a:t>
            </a:r>
            <a:r>
              <a:rPr lang="en-US" sz="2000" dirty="0">
                <a:latin typeface="Times New Roman" panose="02020603050405020304" pitchFamily="18" charset="0"/>
                <a:cs typeface="Times New Roman" panose="02020603050405020304" pitchFamily="18" charset="0"/>
              </a:rPr>
              <a:t> noise figure and gain from the previous task 4 of the transmission line to estimate the noise figure and the gain for the hand calculations in this task.</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Interpret the plots and then compare the results with our hand calculations. </a:t>
            </a:r>
          </a:p>
        </p:txBody>
      </p:sp>
      <p:pic>
        <p:nvPicPr>
          <p:cNvPr id="5" name="Picture 4"/>
          <p:cNvPicPr>
            <a:picLocks noChangeAspect="1"/>
          </p:cNvPicPr>
          <p:nvPr/>
        </p:nvPicPr>
        <p:blipFill>
          <a:blip r:embed="rId2"/>
          <a:stretch>
            <a:fillRect/>
          </a:stretch>
        </p:blipFill>
        <p:spPr>
          <a:xfrm>
            <a:off x="6096000" y="1080263"/>
            <a:ext cx="5091658" cy="2214963"/>
          </a:xfrm>
          <a:prstGeom prst="rect">
            <a:avLst/>
          </a:prstGeom>
        </p:spPr>
      </p:pic>
      <p:pic>
        <p:nvPicPr>
          <p:cNvPr id="8" name="Picture 7"/>
          <p:cNvPicPr>
            <a:picLocks noChangeAspect="1"/>
          </p:cNvPicPr>
          <p:nvPr/>
        </p:nvPicPr>
        <p:blipFill>
          <a:blip r:embed="rId3"/>
          <a:stretch>
            <a:fillRect/>
          </a:stretch>
        </p:blipFill>
        <p:spPr>
          <a:xfrm>
            <a:off x="6115119" y="3395077"/>
            <a:ext cx="5072539" cy="2214963"/>
          </a:xfrm>
          <a:prstGeom prst="rect">
            <a:avLst/>
          </a:prstGeom>
        </p:spPr>
      </p:pic>
      <p:sp>
        <p:nvSpPr>
          <p:cNvPr id="10" name="TextBox 9"/>
          <p:cNvSpPr txBox="1"/>
          <p:nvPr/>
        </p:nvSpPr>
        <p:spPr>
          <a:xfrm>
            <a:off x="6386548" y="2791031"/>
            <a:ext cx="500634" cy="430887"/>
          </a:xfrm>
          <a:prstGeom prst="rect">
            <a:avLst/>
          </a:prstGeom>
          <a:noFill/>
        </p:spPr>
        <p:txBody>
          <a:bodyPr wrap="square">
            <a:spAutoFit/>
          </a:bodyPr>
          <a:lstStyle/>
          <a:p>
            <a:r>
              <a:rPr lang="en-US" sz="2200" b="1" dirty="0"/>
              <a:t>5A</a:t>
            </a:r>
          </a:p>
        </p:txBody>
      </p:sp>
      <p:sp>
        <p:nvSpPr>
          <p:cNvPr id="11" name="TextBox 10"/>
          <p:cNvSpPr txBox="1"/>
          <p:nvPr/>
        </p:nvSpPr>
        <p:spPr>
          <a:xfrm>
            <a:off x="6500455" y="4986769"/>
            <a:ext cx="500634" cy="430887"/>
          </a:xfrm>
          <a:prstGeom prst="rect">
            <a:avLst/>
          </a:prstGeom>
          <a:noFill/>
        </p:spPr>
        <p:txBody>
          <a:bodyPr wrap="square">
            <a:spAutoFit/>
          </a:bodyPr>
          <a:lstStyle/>
          <a:p>
            <a:r>
              <a:rPr lang="en-US" sz="2200" b="1" dirty="0"/>
              <a:t>5B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EEE 498/591</a:t>
            </a:r>
          </a:p>
        </p:txBody>
      </p:sp>
      <p:sp>
        <p:nvSpPr>
          <p:cNvPr id="3" name="Slide Number Placeholder 2"/>
          <p:cNvSpPr>
            <a:spLocks noGrp="1"/>
          </p:cNvSpPr>
          <p:nvPr>
            <p:ph type="sldNum" sz="quarter" idx="12"/>
          </p:nvPr>
        </p:nvSpPr>
        <p:spPr>
          <a:xfrm>
            <a:off x="8562473" y="6356350"/>
            <a:ext cx="2743200" cy="365125"/>
          </a:xfrm>
        </p:spPr>
        <p:txBody>
          <a:bodyPr/>
          <a:lstStyle/>
          <a:p>
            <a:fld id="{A8219B29-7771-488B-88C9-22CE9A2C2A7C}" type="slidenum">
              <a:rPr lang="en-US" smtClean="0"/>
              <a:t>4</a:t>
            </a:fld>
            <a:endParaRPr lang="en-US" dirty="0"/>
          </a:p>
        </p:txBody>
      </p:sp>
      <p:sp>
        <p:nvSpPr>
          <p:cNvPr id="4" name="TextBox 3"/>
          <p:cNvSpPr txBox="1"/>
          <p:nvPr/>
        </p:nvSpPr>
        <p:spPr>
          <a:xfrm>
            <a:off x="300790" y="1441491"/>
            <a:ext cx="6882063" cy="3964162"/>
          </a:xfrm>
          <a:prstGeom prst="rect">
            <a:avLst/>
          </a:prstGeom>
          <a:noFill/>
        </p:spPr>
        <p:txBody>
          <a:bodyPr wrap="square" rtlCol="0">
            <a:spAutoFit/>
          </a:bodyPr>
          <a:lstStyle/>
          <a:p>
            <a:pPr marL="234950" marR="0" indent="-6350" algn="just">
              <a:lnSpc>
                <a:spcPct val="102000"/>
              </a:lnSpc>
              <a:spcBef>
                <a:spcPts val="0"/>
              </a:spcBef>
              <a:spcAft>
                <a:spcPts val="860"/>
              </a:spcAft>
            </a:pPr>
            <a:r>
              <a:rPr lang="en-US" sz="20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The ADS Main Window enables you to create and manage ADS workspaces. A workspace is an organizer where you can group everything about a design, such as libraries, technology, schematic, layout, simulation data, and Momentum data. The entire ADS user interface and simulation operates within the currently open workspace.  </a:t>
            </a:r>
          </a:p>
          <a:p>
            <a:pPr marL="234950" marR="0" indent="-6350" algn="just">
              <a:lnSpc>
                <a:spcPct val="102000"/>
              </a:lnSpc>
              <a:spcBef>
                <a:spcPts val="0"/>
              </a:spcBef>
              <a:spcAft>
                <a:spcPts val="860"/>
              </a:spcAft>
            </a:pPr>
            <a:endParaRPr lang="en-US" sz="2000" kern="1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marL="234950" marR="0" indent="-6350" algn="just">
              <a:lnSpc>
                <a:spcPct val="102000"/>
              </a:lnSpc>
              <a:spcBef>
                <a:spcPts val="0"/>
              </a:spcBef>
              <a:spcAft>
                <a:spcPts val="860"/>
              </a:spcAft>
            </a:pPr>
            <a:endParaRPr lang="en-US" sz="20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34950" marR="0" indent="-6350" algn="just">
              <a:lnSpc>
                <a:spcPct val="102000"/>
              </a:lnSpc>
              <a:spcBef>
                <a:spcPts val="0"/>
              </a:spcBef>
              <a:spcAft>
                <a:spcPts val="860"/>
              </a:spcAft>
            </a:pPr>
            <a:endParaRPr lang="en-US" sz="20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p>
            <a:r>
              <a:rPr lang="en-US" sz="1800" kern="100" dirty="0">
                <a:solidFill>
                  <a:srgbClr val="000000"/>
                </a:solidFill>
                <a:effectLst/>
                <a:latin typeface="Times New Roman" panose="02020603050405020304" pitchFamily="18" charset="0"/>
                <a:ea typeface="Cambria" panose="02040503050406030204" pitchFamily="18" charset="0"/>
                <a:cs typeface="Cambria" panose="02040503050406030204" pitchFamily="18" charset="0"/>
              </a:rPr>
              <a:t>    </a:t>
            </a:r>
            <a:r>
              <a:rPr lang="en-US" sz="20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To create a new workspace, go to </a:t>
            </a:r>
            <a:r>
              <a:rPr lang="en-US" sz="2000" b="1"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File -&gt; new -&gt;   workspace </a:t>
            </a:r>
            <a:endParaRPr lang="en-US" sz="2000"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p>
            <a:endParaRPr lang="en-US" dirty="0"/>
          </a:p>
        </p:txBody>
      </p:sp>
      <p:sp>
        <p:nvSpPr>
          <p:cNvPr id="5" name="TextBox 4"/>
          <p:cNvSpPr txBox="1"/>
          <p:nvPr/>
        </p:nvSpPr>
        <p:spPr>
          <a:xfrm>
            <a:off x="3928964" y="187344"/>
            <a:ext cx="5612049" cy="584775"/>
          </a:xfrm>
          <a:prstGeom prst="rect">
            <a:avLst/>
          </a:prstGeom>
          <a:noFill/>
        </p:spPr>
        <p:txBody>
          <a:bodyPr wrap="none" rtlCol="0">
            <a:spAutoFit/>
          </a:bodyPr>
          <a:lstStyle/>
          <a:p>
            <a:r>
              <a:rPr lang="en-US" sz="3200" b="1" dirty="0"/>
              <a:t>Interacting with the Workspace </a:t>
            </a:r>
          </a:p>
        </p:txBody>
      </p:sp>
      <p:pic>
        <p:nvPicPr>
          <p:cNvPr id="6" name="Picture 5"/>
          <p:cNvPicPr/>
          <p:nvPr/>
        </p:nvPicPr>
        <p:blipFill>
          <a:blip r:embed="rId2"/>
          <a:stretch>
            <a:fillRect/>
          </a:stretch>
        </p:blipFill>
        <p:spPr>
          <a:xfrm>
            <a:off x="7664116" y="1744941"/>
            <a:ext cx="4002755" cy="335726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40</a:t>
            </a:fld>
            <a:endParaRPr lang="en-US"/>
          </a:p>
        </p:txBody>
      </p:sp>
      <p:sp>
        <p:nvSpPr>
          <p:cNvPr id="4" name="TextBox 3"/>
          <p:cNvSpPr txBox="1"/>
          <p:nvPr/>
        </p:nvSpPr>
        <p:spPr>
          <a:xfrm>
            <a:off x="2492834" y="136525"/>
            <a:ext cx="7206332" cy="584775"/>
          </a:xfrm>
          <a:prstGeom prst="rect">
            <a:avLst/>
          </a:prstGeom>
          <a:noFill/>
        </p:spPr>
        <p:txBody>
          <a:bodyPr wrap="none" rtlCol="0">
            <a:spAutoFit/>
          </a:bodyPr>
          <a:lstStyle/>
          <a:p>
            <a:r>
              <a:rPr lang="en-US" sz="3200" b="1" dirty="0"/>
              <a:t>Task -5A: T-line then Cascaded Gain Stage</a:t>
            </a:r>
          </a:p>
        </p:txBody>
      </p:sp>
      <p:pic>
        <p:nvPicPr>
          <p:cNvPr id="5" name="Picture 4"/>
          <p:cNvPicPr>
            <a:picLocks noChangeAspect="1"/>
          </p:cNvPicPr>
          <p:nvPr/>
        </p:nvPicPr>
        <p:blipFill>
          <a:blip r:embed="rId2"/>
          <a:stretch>
            <a:fillRect/>
          </a:stretch>
        </p:blipFill>
        <p:spPr>
          <a:xfrm>
            <a:off x="4987636" y="1144442"/>
            <a:ext cx="6643367" cy="2889984"/>
          </a:xfrm>
          <a:prstGeom prst="rect">
            <a:avLst/>
          </a:prstGeom>
        </p:spPr>
      </p:pic>
      <p:sp>
        <p:nvSpPr>
          <p:cNvPr id="6" name="TextBox 5"/>
          <p:cNvSpPr txBox="1"/>
          <p:nvPr/>
        </p:nvSpPr>
        <p:spPr>
          <a:xfrm>
            <a:off x="161877" y="1056408"/>
            <a:ext cx="12072792" cy="4893647"/>
          </a:xfrm>
          <a:prstGeom prst="rect">
            <a:avLst/>
          </a:prstGeom>
          <a:noFill/>
        </p:spPr>
        <p:txBody>
          <a:bodyPr wrap="none" rtlCol="0">
            <a:spAutoFit/>
          </a:bodyPr>
          <a:lstStyle/>
          <a:p>
            <a:r>
              <a:rPr lang="en-US" sz="2400" dirty="0"/>
              <a:t>For the 5A schematic, connect</a:t>
            </a:r>
            <a:br>
              <a:rPr lang="en-US" sz="2400" dirty="0"/>
            </a:br>
            <a:r>
              <a:rPr lang="en-US" sz="2400" dirty="0"/>
              <a:t>the transmission line before </a:t>
            </a:r>
            <a:br>
              <a:rPr lang="en-US" sz="2400" dirty="0"/>
            </a:br>
            <a:r>
              <a:rPr lang="en-US" sz="2400" dirty="0"/>
              <a:t>the Amplifier. </a:t>
            </a:r>
          </a:p>
          <a:p>
            <a:endParaRPr lang="en-US" sz="2400" dirty="0"/>
          </a:p>
          <a:p>
            <a:r>
              <a:rPr lang="en-US" sz="2400" dirty="0"/>
              <a:t>Shown in figure to the right. </a:t>
            </a:r>
          </a:p>
          <a:p>
            <a:endParaRPr lang="en-US" sz="2400" dirty="0"/>
          </a:p>
          <a:p>
            <a:r>
              <a:rPr lang="en-US" sz="2400" dirty="0"/>
              <a:t>Create this schematic and simulate</a:t>
            </a:r>
            <a:br>
              <a:rPr lang="en-US" sz="2400" dirty="0"/>
            </a:br>
            <a:r>
              <a:rPr lang="en-US" sz="2400" dirty="0"/>
              <a:t>the s-parameters using what you</a:t>
            </a:r>
            <a:br>
              <a:rPr lang="en-US" sz="2400" dirty="0"/>
            </a:br>
            <a:r>
              <a:rPr lang="en-US" sz="2400" dirty="0"/>
              <a:t>have learned in the previous tasks.</a:t>
            </a:r>
          </a:p>
          <a:p>
            <a:br>
              <a:rPr lang="en-US" sz="2400" dirty="0"/>
            </a:br>
            <a:r>
              <a:rPr lang="en-US" sz="2400" dirty="0"/>
              <a:t>Hand Calculate the Overall Gain and NF based on the theory/equations that you have learned.</a:t>
            </a:r>
          </a:p>
          <a:p>
            <a:r>
              <a:rPr lang="en-US" sz="2400" b="1" dirty="0">
                <a:solidFill>
                  <a:srgbClr val="FF0000"/>
                </a:solidFill>
              </a:rPr>
              <a:t>USE THE SIMULATED GAIN AND NOISE FIGURE OF THE TRANSMISSION LINE, AS WE DID NOT</a:t>
            </a:r>
            <a:br>
              <a:rPr lang="en-US" sz="2400" b="1" dirty="0">
                <a:solidFill>
                  <a:srgbClr val="FF0000"/>
                </a:solidFill>
              </a:rPr>
            </a:br>
            <a:r>
              <a:rPr lang="en-US" sz="2400" b="1" dirty="0">
                <a:solidFill>
                  <a:srgbClr val="FF0000"/>
                </a:solidFill>
              </a:rPr>
              <a:t>ACCURATELY CALCULATE THESE WITH HAND ANALYSIS.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41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640373180"/>
              </p:ext>
            </p:extLst>
          </p:nvPr>
        </p:nvGraphicFramePr>
        <p:xfrm>
          <a:off x="6649411" y="4501880"/>
          <a:ext cx="5343957" cy="1854200"/>
        </p:xfrm>
        <a:graphic>
          <a:graphicData uri="http://schemas.openxmlformats.org/drawingml/2006/table">
            <a:tbl>
              <a:tblPr firstRow="1" bandRow="1">
                <a:tableStyleId>{D7AC3CCA-C797-4891-BE02-D94E43425B78}</a:tableStyleId>
              </a:tblPr>
              <a:tblGrid>
                <a:gridCol w="1383546">
                  <a:extLst>
                    <a:ext uri="{9D8B030D-6E8A-4147-A177-3AD203B41FA5}">
                      <a16:colId xmlns:a16="http://schemas.microsoft.com/office/drawing/2014/main" val="20000"/>
                    </a:ext>
                  </a:extLst>
                </a:gridCol>
                <a:gridCol w="1313934">
                  <a:extLst>
                    <a:ext uri="{9D8B030D-6E8A-4147-A177-3AD203B41FA5}">
                      <a16:colId xmlns:a16="http://schemas.microsoft.com/office/drawing/2014/main" val="20001"/>
                    </a:ext>
                  </a:extLst>
                </a:gridCol>
                <a:gridCol w="1317467">
                  <a:extLst>
                    <a:ext uri="{9D8B030D-6E8A-4147-A177-3AD203B41FA5}">
                      <a16:colId xmlns:a16="http://schemas.microsoft.com/office/drawing/2014/main" val="20002"/>
                    </a:ext>
                  </a:extLst>
                </a:gridCol>
                <a:gridCol w="1329010">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SI Unit</a:t>
                      </a:r>
                    </a:p>
                  </a:txBody>
                  <a:tcPr/>
                </a:tc>
                <a:tc>
                  <a:txBody>
                    <a:bodyPr/>
                    <a:lstStyle/>
                    <a:p>
                      <a:pPr algn="ctr"/>
                      <a:r>
                        <a:rPr lang="en-US" dirty="0"/>
                        <a:t>Calculation</a:t>
                      </a:r>
                    </a:p>
                  </a:txBody>
                  <a:tcPr/>
                </a:tc>
                <a:tc>
                  <a:txBody>
                    <a:bodyPr/>
                    <a:lstStyle/>
                    <a:p>
                      <a:pPr algn="ctr"/>
                      <a:r>
                        <a:rPr lang="en-US" dirty="0"/>
                        <a:t>Simulation</a:t>
                      </a:r>
                    </a:p>
                  </a:txBody>
                  <a:tcPr/>
                </a:tc>
                <a:extLst>
                  <a:ext uri="{0D108BD9-81ED-4DB2-BD59-A6C34878D82A}">
                    <a16:rowId xmlns:a16="http://schemas.microsoft.com/office/drawing/2014/main" val="10000"/>
                  </a:ext>
                </a:extLst>
              </a:tr>
              <a:tr h="370840">
                <a:tc>
                  <a:txBody>
                    <a:bodyPr/>
                    <a:lstStyle/>
                    <a:p>
                      <a:pPr algn="ctr"/>
                      <a:r>
                        <a:rPr lang="en-US" dirty="0"/>
                        <a:t>Gain</a:t>
                      </a:r>
                    </a:p>
                  </a:txBody>
                  <a:tcPr/>
                </a:tc>
                <a:tc>
                  <a:txBody>
                    <a:bodyPr/>
                    <a:lstStyle/>
                    <a:p>
                      <a:pPr algn="ctr"/>
                      <a:r>
                        <a:rPr lang="en-US" dirty="0"/>
                        <a:t>Magnitude</a:t>
                      </a:r>
                    </a:p>
                  </a:txBody>
                  <a:tcPr/>
                </a:tc>
                <a:tc>
                  <a:txBody>
                    <a:bodyPr/>
                    <a:lstStyle/>
                    <a:p>
                      <a:pPr algn="ctr"/>
                      <a:r>
                        <a:rPr lang="en-US" dirty="0"/>
                        <a:t>2.958</a:t>
                      </a:r>
                    </a:p>
                  </a:txBody>
                  <a:tcPr/>
                </a:tc>
                <a:tc>
                  <a:txBody>
                    <a:bodyPr/>
                    <a:lstStyle/>
                    <a:p>
                      <a:pPr algn="ctr"/>
                      <a:r>
                        <a:rPr lang="en-US" dirty="0"/>
                        <a:t>2.958</a:t>
                      </a:r>
                    </a:p>
                  </a:txBody>
                  <a:tcPr/>
                </a:tc>
                <a:extLst>
                  <a:ext uri="{0D108BD9-81ED-4DB2-BD59-A6C34878D82A}">
                    <a16:rowId xmlns:a16="http://schemas.microsoft.com/office/drawing/2014/main" val="10001"/>
                  </a:ext>
                </a:extLst>
              </a:tr>
              <a:tr h="370840">
                <a:tc>
                  <a:txBody>
                    <a:bodyPr/>
                    <a:lstStyle/>
                    <a:p>
                      <a:pPr algn="ctr"/>
                      <a:r>
                        <a:rPr lang="en-US" dirty="0"/>
                        <a:t>Gain</a:t>
                      </a:r>
                    </a:p>
                  </a:txBody>
                  <a:tcPr/>
                </a:tc>
                <a:tc>
                  <a:txBody>
                    <a:bodyPr/>
                    <a:lstStyle/>
                    <a:p>
                      <a:pPr algn="ctr"/>
                      <a:r>
                        <a:rPr lang="en-US" dirty="0"/>
                        <a:t>dB </a:t>
                      </a:r>
                    </a:p>
                  </a:txBody>
                  <a:tcPr/>
                </a:tc>
                <a:tc>
                  <a:txBody>
                    <a:bodyPr/>
                    <a:lstStyle/>
                    <a:p>
                      <a:pPr algn="ctr"/>
                      <a:r>
                        <a:rPr lang="en-US" dirty="0"/>
                        <a:t>9.42</a:t>
                      </a:r>
                    </a:p>
                  </a:txBody>
                  <a:tcPr/>
                </a:tc>
                <a:tc>
                  <a:txBody>
                    <a:bodyPr/>
                    <a:lstStyle/>
                    <a:p>
                      <a:pPr algn="ctr"/>
                      <a:r>
                        <a:rPr lang="en-US" dirty="0"/>
                        <a:t>9.419</a:t>
                      </a:r>
                    </a:p>
                  </a:txBody>
                  <a:tcPr/>
                </a:tc>
                <a:extLst>
                  <a:ext uri="{0D108BD9-81ED-4DB2-BD59-A6C34878D82A}">
                    <a16:rowId xmlns:a16="http://schemas.microsoft.com/office/drawing/2014/main" val="10002"/>
                  </a:ext>
                </a:extLst>
              </a:tr>
              <a:tr h="370840">
                <a:tc>
                  <a:txBody>
                    <a:bodyPr/>
                    <a:lstStyle/>
                    <a:p>
                      <a:pPr algn="ctr"/>
                      <a:r>
                        <a:rPr lang="en-US" dirty="0"/>
                        <a:t>NF</a:t>
                      </a:r>
                    </a:p>
                  </a:txBody>
                  <a:tcPr/>
                </a:tc>
                <a:tc>
                  <a:txBody>
                    <a:bodyPr/>
                    <a:lstStyle/>
                    <a:p>
                      <a:pPr algn="ctr"/>
                      <a:r>
                        <a:rPr lang="en-US" dirty="0"/>
                        <a:t>Magnitude </a:t>
                      </a:r>
                    </a:p>
                  </a:txBody>
                  <a:tcPr/>
                </a:tc>
                <a:tc>
                  <a:txBody>
                    <a:bodyPr/>
                    <a:lstStyle/>
                    <a:p>
                      <a:pPr algn="ctr"/>
                      <a:r>
                        <a:rPr lang="en-US" dirty="0"/>
                        <a:t>1.773</a:t>
                      </a:r>
                    </a:p>
                  </a:txBody>
                  <a:tcPr/>
                </a:tc>
                <a:tc>
                  <a:txBody>
                    <a:bodyPr/>
                    <a:lstStyle/>
                    <a:p>
                      <a:pPr algn="ctr"/>
                      <a:r>
                        <a:rPr lang="en-US" dirty="0"/>
                        <a:t>1.815</a:t>
                      </a:r>
                    </a:p>
                  </a:txBody>
                  <a:tcPr/>
                </a:tc>
                <a:extLst>
                  <a:ext uri="{0D108BD9-81ED-4DB2-BD59-A6C34878D82A}">
                    <a16:rowId xmlns:a16="http://schemas.microsoft.com/office/drawing/2014/main" val="10003"/>
                  </a:ext>
                </a:extLst>
              </a:tr>
              <a:tr h="370840">
                <a:tc>
                  <a:txBody>
                    <a:bodyPr/>
                    <a:lstStyle/>
                    <a:p>
                      <a:pPr algn="ctr"/>
                      <a:r>
                        <a:rPr lang="en-US" dirty="0"/>
                        <a:t>NF</a:t>
                      </a:r>
                    </a:p>
                  </a:txBody>
                  <a:tcPr/>
                </a:tc>
                <a:tc>
                  <a:txBody>
                    <a:bodyPr/>
                    <a:lstStyle/>
                    <a:p>
                      <a:pPr algn="ctr"/>
                      <a:r>
                        <a:rPr lang="en-US" dirty="0"/>
                        <a:t>dB</a:t>
                      </a:r>
                    </a:p>
                  </a:txBody>
                  <a:tcPr/>
                </a:tc>
                <a:tc>
                  <a:txBody>
                    <a:bodyPr/>
                    <a:lstStyle/>
                    <a:p>
                      <a:pPr algn="ctr"/>
                      <a:r>
                        <a:rPr lang="en-US" dirty="0"/>
                        <a:t>2.487</a:t>
                      </a:r>
                    </a:p>
                  </a:txBody>
                  <a:tcPr/>
                </a:tc>
                <a:tc>
                  <a:txBody>
                    <a:bodyPr/>
                    <a:lstStyle/>
                    <a:p>
                      <a:pPr algn="ctr"/>
                      <a:r>
                        <a:rPr lang="en-US" dirty="0"/>
                        <a:t>2.590</a:t>
                      </a:r>
                    </a:p>
                  </a:txBody>
                  <a:tcPr/>
                </a:tc>
                <a:extLst>
                  <a:ext uri="{0D108BD9-81ED-4DB2-BD59-A6C34878D82A}">
                    <a16:rowId xmlns:a16="http://schemas.microsoft.com/office/drawing/2014/main" val="10004"/>
                  </a:ext>
                </a:extLst>
              </a:tr>
            </a:tbl>
          </a:graphicData>
        </a:graphic>
      </p:graphicFrame>
      <p:sp>
        <p:nvSpPr>
          <p:cNvPr id="7" name="TextBox 6"/>
          <p:cNvSpPr txBox="1"/>
          <p:nvPr/>
        </p:nvSpPr>
        <p:spPr>
          <a:xfrm>
            <a:off x="970079" y="2769208"/>
            <a:ext cx="4998163" cy="461665"/>
          </a:xfrm>
          <a:prstGeom prst="rect">
            <a:avLst/>
          </a:prstGeom>
          <a:noFill/>
        </p:spPr>
        <p:txBody>
          <a:bodyPr wrap="none" rtlCol="0">
            <a:spAutoFit/>
          </a:bodyPr>
          <a:lstStyle/>
          <a:p>
            <a:r>
              <a:rPr lang="en-US" sz="2400" b="1" dirty="0">
                <a:solidFill>
                  <a:srgbClr val="FF0000"/>
                </a:solidFill>
              </a:rPr>
              <a:t>Place your Schematic screenshot here</a:t>
            </a:r>
          </a:p>
        </p:txBody>
      </p:sp>
      <p:sp>
        <p:nvSpPr>
          <p:cNvPr id="10" name="TextBox 9"/>
          <p:cNvSpPr txBox="1"/>
          <p:nvPr/>
        </p:nvSpPr>
        <p:spPr>
          <a:xfrm>
            <a:off x="5968242" y="1016149"/>
            <a:ext cx="6049768" cy="707886"/>
          </a:xfrm>
          <a:prstGeom prst="rect">
            <a:avLst/>
          </a:prstGeom>
          <a:noFill/>
        </p:spPr>
        <p:txBody>
          <a:bodyPr wrap="square" rtlCol="0">
            <a:spAutoFit/>
          </a:bodyPr>
          <a:lstStyle/>
          <a:p>
            <a:r>
              <a:rPr lang="en-US" sz="2000" dirty="0"/>
              <a:t>Please use this plot as reference. </a:t>
            </a:r>
          </a:p>
          <a:p>
            <a:r>
              <a:rPr lang="en-US" sz="2000" dirty="0"/>
              <a:t>Set the scales and the points of the graph accordingly.</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401177" y="1620982"/>
            <a:ext cx="3502090" cy="2296453"/>
          </a:xfrm>
          <a:prstGeom prst="rect">
            <a:avLst/>
          </a:prstGeom>
        </p:spPr>
      </p:pic>
      <p:sp>
        <p:nvSpPr>
          <p:cNvPr id="12" name="TextBox 11"/>
          <p:cNvSpPr txBox="1"/>
          <p:nvPr/>
        </p:nvSpPr>
        <p:spPr>
          <a:xfrm>
            <a:off x="1952506" y="142994"/>
            <a:ext cx="8656216" cy="584775"/>
          </a:xfrm>
          <a:prstGeom prst="rect">
            <a:avLst/>
          </a:prstGeom>
          <a:noFill/>
        </p:spPr>
        <p:txBody>
          <a:bodyPr wrap="none" rtlCol="0">
            <a:spAutoFit/>
          </a:bodyPr>
          <a:lstStyle/>
          <a:p>
            <a:r>
              <a:rPr lang="en-US" sz="3200" b="1" dirty="0"/>
              <a:t>Task -5A: T-line then Cascaded Gain Stage REPORT</a:t>
            </a:r>
          </a:p>
        </p:txBody>
      </p:sp>
      <p:sp>
        <p:nvSpPr>
          <p:cNvPr id="14" name="TextBox 13"/>
          <p:cNvSpPr txBox="1"/>
          <p:nvPr/>
        </p:nvSpPr>
        <p:spPr>
          <a:xfrm>
            <a:off x="9156522" y="2627429"/>
            <a:ext cx="3034164" cy="923330"/>
          </a:xfrm>
          <a:prstGeom prst="rect">
            <a:avLst/>
          </a:prstGeom>
          <a:noFill/>
        </p:spPr>
        <p:txBody>
          <a:bodyPr wrap="none" rtlCol="0">
            <a:spAutoFit/>
          </a:bodyPr>
          <a:lstStyle/>
          <a:p>
            <a:r>
              <a:rPr lang="en-US" dirty="0">
                <a:solidFill>
                  <a:srgbClr val="FF0000"/>
                </a:solidFill>
              </a:rPr>
              <a:t>NOTE: Your response will NOT </a:t>
            </a:r>
            <a:br>
              <a:rPr lang="en-US" dirty="0">
                <a:solidFill>
                  <a:srgbClr val="FF0000"/>
                </a:solidFill>
              </a:rPr>
            </a:br>
            <a:r>
              <a:rPr lang="en-US" dirty="0">
                <a:solidFill>
                  <a:srgbClr val="FF0000"/>
                </a:solidFill>
              </a:rPr>
              <a:t>be the same as this plot.</a:t>
            </a:r>
            <a:br>
              <a:rPr lang="en-US" dirty="0">
                <a:solidFill>
                  <a:srgbClr val="FF0000"/>
                </a:solidFill>
              </a:rPr>
            </a:br>
            <a:r>
              <a:rPr lang="en-US" dirty="0">
                <a:solidFill>
                  <a:srgbClr val="FF0000"/>
                </a:solidFill>
              </a:rPr>
              <a:t>This is an example.</a:t>
            </a:r>
          </a:p>
        </p:txBody>
      </p:sp>
      <p:pic>
        <p:nvPicPr>
          <p:cNvPr id="6" name="Picture 5" descr="A diagram of a computer&#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7516"/>
            <a:ext cx="6881417" cy="2517951"/>
          </a:xfrm>
          <a:prstGeom prst="rect">
            <a:avLst/>
          </a:prstGeom>
        </p:spPr>
      </p:pic>
      <p:sp>
        <p:nvSpPr>
          <p:cNvPr id="11" name="TextBox 10"/>
          <p:cNvSpPr txBox="1"/>
          <p:nvPr/>
        </p:nvSpPr>
        <p:spPr>
          <a:xfrm>
            <a:off x="6539345" y="3867550"/>
            <a:ext cx="5064015" cy="646331"/>
          </a:xfrm>
          <a:prstGeom prst="rect">
            <a:avLst/>
          </a:prstGeom>
          <a:noFill/>
        </p:spPr>
        <p:txBody>
          <a:bodyPr wrap="square" rtlCol="0">
            <a:spAutoFit/>
          </a:bodyPr>
          <a:lstStyle/>
          <a:p>
            <a:r>
              <a:rPr lang="en-US" dirty="0"/>
              <a:t>Fill the table below with the annotated values and the corresponding hand calculations: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42</a:t>
            </a:fld>
            <a:endParaRPr lang="en-US"/>
          </a:p>
        </p:txBody>
      </p:sp>
      <p:sp>
        <p:nvSpPr>
          <p:cNvPr id="14" name="TextBox 13"/>
          <p:cNvSpPr txBox="1"/>
          <p:nvPr/>
        </p:nvSpPr>
        <p:spPr>
          <a:xfrm>
            <a:off x="1952506" y="142994"/>
            <a:ext cx="8656216" cy="584775"/>
          </a:xfrm>
          <a:prstGeom prst="rect">
            <a:avLst/>
          </a:prstGeom>
          <a:noFill/>
        </p:spPr>
        <p:txBody>
          <a:bodyPr wrap="none" rtlCol="0">
            <a:spAutoFit/>
          </a:bodyPr>
          <a:lstStyle/>
          <a:p>
            <a:r>
              <a:rPr lang="en-US" sz="3200" b="1" dirty="0"/>
              <a:t>Task -5A: T-line then Cascaded Gain Stage REPORT</a:t>
            </a:r>
          </a:p>
        </p:txBody>
      </p:sp>
      <p:pic>
        <p:nvPicPr>
          <p:cNvPr id="15" name="Picture 14" descr="A graph of a graph&#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282" y="700506"/>
            <a:ext cx="8573243" cy="6157494"/>
          </a:xfrm>
          <a:prstGeom prst="rect">
            <a:avLst/>
          </a:prstGeom>
        </p:spPr>
      </p:pic>
      <p:sp>
        <p:nvSpPr>
          <p:cNvPr id="9" name="TextBox 8"/>
          <p:cNvSpPr txBox="1"/>
          <p:nvPr/>
        </p:nvSpPr>
        <p:spPr>
          <a:xfrm>
            <a:off x="2701288" y="969212"/>
            <a:ext cx="1696747" cy="461665"/>
          </a:xfrm>
          <a:prstGeom prst="rect">
            <a:avLst/>
          </a:prstGeom>
          <a:noFill/>
        </p:spPr>
        <p:txBody>
          <a:bodyPr wrap="none" rtlCol="0">
            <a:spAutoFit/>
          </a:bodyPr>
          <a:lstStyle/>
          <a:p>
            <a:r>
              <a:rPr lang="en-US" sz="2400" b="1" dirty="0">
                <a:solidFill>
                  <a:srgbClr val="FF0000"/>
                </a:solidFill>
              </a:rPr>
              <a:t>S11 vs. Freq</a:t>
            </a:r>
          </a:p>
        </p:txBody>
      </p:sp>
      <p:sp>
        <p:nvSpPr>
          <p:cNvPr id="5" name="TextBox 4"/>
          <p:cNvSpPr txBox="1"/>
          <p:nvPr/>
        </p:nvSpPr>
        <p:spPr>
          <a:xfrm>
            <a:off x="3549662" y="3907223"/>
            <a:ext cx="2546338" cy="461665"/>
          </a:xfrm>
          <a:prstGeom prst="rect">
            <a:avLst/>
          </a:prstGeom>
          <a:noFill/>
        </p:spPr>
        <p:txBody>
          <a:bodyPr wrap="none" rtlCol="0">
            <a:spAutoFit/>
          </a:bodyPr>
          <a:lstStyle/>
          <a:p>
            <a:r>
              <a:rPr lang="en-US" sz="2400" b="1" dirty="0">
                <a:solidFill>
                  <a:srgbClr val="FF0000"/>
                </a:solidFill>
              </a:rPr>
              <a:t>S21 (Gain) vs. Freq</a:t>
            </a:r>
          </a:p>
        </p:txBody>
      </p:sp>
      <p:sp>
        <p:nvSpPr>
          <p:cNvPr id="12" name="TextBox 11"/>
          <p:cNvSpPr txBox="1"/>
          <p:nvPr/>
        </p:nvSpPr>
        <p:spPr>
          <a:xfrm>
            <a:off x="7484597" y="956448"/>
            <a:ext cx="3124125" cy="461665"/>
          </a:xfrm>
          <a:prstGeom prst="rect">
            <a:avLst/>
          </a:prstGeom>
          <a:noFill/>
        </p:spPr>
        <p:txBody>
          <a:bodyPr wrap="none" rtlCol="0">
            <a:spAutoFit/>
          </a:bodyPr>
          <a:lstStyle/>
          <a:p>
            <a:r>
              <a:rPr lang="en-US" sz="2400" b="1" dirty="0">
                <a:solidFill>
                  <a:srgbClr val="FF0000"/>
                </a:solidFill>
              </a:rPr>
              <a:t>NF (overall NF) vs. Freq</a:t>
            </a:r>
          </a:p>
        </p:txBody>
      </p:sp>
      <p:sp>
        <p:nvSpPr>
          <p:cNvPr id="10" name="TextBox 9"/>
          <p:cNvSpPr txBox="1"/>
          <p:nvPr/>
        </p:nvSpPr>
        <p:spPr>
          <a:xfrm>
            <a:off x="7349912" y="3907224"/>
            <a:ext cx="1696747" cy="461665"/>
          </a:xfrm>
          <a:prstGeom prst="rect">
            <a:avLst/>
          </a:prstGeom>
          <a:noFill/>
        </p:spPr>
        <p:txBody>
          <a:bodyPr wrap="none" rtlCol="0">
            <a:spAutoFit/>
          </a:bodyPr>
          <a:lstStyle/>
          <a:p>
            <a:r>
              <a:rPr lang="en-US" sz="2400" b="1" dirty="0">
                <a:solidFill>
                  <a:srgbClr val="FF0000"/>
                </a:solidFill>
              </a:rPr>
              <a:t>S22 vs. Freq</a:t>
            </a:r>
          </a:p>
        </p:txBody>
      </p:sp>
      <p:sp>
        <p:nvSpPr>
          <p:cNvPr id="13" name="TextBox 12"/>
          <p:cNvSpPr txBox="1"/>
          <p:nvPr/>
        </p:nvSpPr>
        <p:spPr>
          <a:xfrm>
            <a:off x="5097971" y="882309"/>
            <a:ext cx="1519968" cy="584775"/>
          </a:xfrm>
          <a:prstGeom prst="rect">
            <a:avLst/>
          </a:prstGeom>
          <a:noFill/>
        </p:spPr>
        <p:txBody>
          <a:bodyPr wrap="none" rtlCol="0">
            <a:spAutoFit/>
          </a:bodyPr>
          <a:lstStyle/>
          <a:p>
            <a:r>
              <a:rPr lang="en-US" sz="3200" b="1" dirty="0"/>
              <a:t>Plotting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43</a:t>
            </a:fld>
            <a:endParaRPr lang="en-US"/>
          </a:p>
        </p:txBody>
      </p:sp>
      <p:sp>
        <p:nvSpPr>
          <p:cNvPr id="8" name="TextBox 7"/>
          <p:cNvSpPr txBox="1"/>
          <p:nvPr/>
        </p:nvSpPr>
        <p:spPr>
          <a:xfrm>
            <a:off x="4340454" y="2967335"/>
            <a:ext cx="3955891" cy="461665"/>
          </a:xfrm>
          <a:prstGeom prst="rect">
            <a:avLst/>
          </a:prstGeom>
          <a:noFill/>
        </p:spPr>
        <p:txBody>
          <a:bodyPr wrap="none" rtlCol="0">
            <a:spAutoFit/>
          </a:bodyPr>
          <a:lstStyle/>
          <a:p>
            <a:r>
              <a:rPr lang="en-US" sz="2400" b="1" dirty="0">
                <a:solidFill>
                  <a:srgbClr val="FF0000"/>
                </a:solidFill>
              </a:rPr>
              <a:t>Place your screenshot here of</a:t>
            </a:r>
          </a:p>
        </p:txBody>
      </p:sp>
      <p:sp>
        <p:nvSpPr>
          <p:cNvPr id="9" name="TextBox 8"/>
          <p:cNvSpPr txBox="1"/>
          <p:nvPr/>
        </p:nvSpPr>
        <p:spPr>
          <a:xfrm>
            <a:off x="3560432" y="3336667"/>
            <a:ext cx="5633017" cy="461665"/>
          </a:xfrm>
          <a:prstGeom prst="rect">
            <a:avLst/>
          </a:prstGeom>
          <a:noFill/>
        </p:spPr>
        <p:txBody>
          <a:bodyPr wrap="none" rtlCol="0">
            <a:spAutoFit/>
          </a:bodyPr>
          <a:lstStyle/>
          <a:p>
            <a:r>
              <a:rPr lang="en-US" sz="2400" b="1" dirty="0">
                <a:solidFill>
                  <a:srgbClr val="FF0000"/>
                </a:solidFill>
              </a:rPr>
              <a:t>Hand Calculations for gain and noise figure</a:t>
            </a:r>
          </a:p>
        </p:txBody>
      </p:sp>
      <p:sp>
        <p:nvSpPr>
          <p:cNvPr id="7" name="TextBox 6"/>
          <p:cNvSpPr txBox="1"/>
          <p:nvPr/>
        </p:nvSpPr>
        <p:spPr>
          <a:xfrm>
            <a:off x="1952506" y="142994"/>
            <a:ext cx="8656216" cy="584775"/>
          </a:xfrm>
          <a:prstGeom prst="rect">
            <a:avLst/>
          </a:prstGeom>
          <a:noFill/>
        </p:spPr>
        <p:txBody>
          <a:bodyPr wrap="none" rtlCol="0">
            <a:spAutoFit/>
          </a:bodyPr>
          <a:lstStyle/>
          <a:p>
            <a:r>
              <a:rPr lang="en-US" sz="3200" b="1" dirty="0"/>
              <a:t>Task -5A: T-line then Cascaded Gain Stage REPORT</a:t>
            </a:r>
          </a:p>
        </p:txBody>
      </p:sp>
      <p:pic>
        <p:nvPicPr>
          <p:cNvPr id="5" name="Picture 4" descr="A close-up of a paper with writing&#10;&#10;Description automatically generated">
            <a:extLst>
              <a:ext uri="{FF2B5EF4-FFF2-40B4-BE49-F238E27FC236}">
                <a16:creationId xmlns:a16="http://schemas.microsoft.com/office/drawing/2014/main" id="{67BA416C-9A8A-2D97-9E0C-7810018F13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30743"/>
          <a:stretch/>
        </p:blipFill>
        <p:spPr>
          <a:xfrm>
            <a:off x="0" y="922456"/>
            <a:ext cx="12192000" cy="455142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44</a:t>
            </a:fld>
            <a:endParaRPr lang="en-US"/>
          </a:p>
        </p:txBody>
      </p:sp>
      <p:sp>
        <p:nvSpPr>
          <p:cNvPr id="4" name="TextBox 3"/>
          <p:cNvSpPr txBox="1"/>
          <p:nvPr/>
        </p:nvSpPr>
        <p:spPr>
          <a:xfrm>
            <a:off x="2712028" y="162214"/>
            <a:ext cx="6767943" cy="584775"/>
          </a:xfrm>
          <a:prstGeom prst="rect">
            <a:avLst/>
          </a:prstGeom>
          <a:noFill/>
        </p:spPr>
        <p:txBody>
          <a:bodyPr wrap="none" rtlCol="0">
            <a:spAutoFit/>
          </a:bodyPr>
          <a:lstStyle/>
          <a:p>
            <a:r>
              <a:rPr lang="en-US" sz="3200" b="1" dirty="0"/>
              <a:t>Task -5B: Gain Stage Followed by T-line</a:t>
            </a:r>
          </a:p>
        </p:txBody>
      </p:sp>
      <p:sp>
        <p:nvSpPr>
          <p:cNvPr id="6" name="TextBox 5"/>
          <p:cNvSpPr txBox="1"/>
          <p:nvPr/>
        </p:nvSpPr>
        <p:spPr>
          <a:xfrm>
            <a:off x="106346" y="1063475"/>
            <a:ext cx="11979305" cy="5632311"/>
          </a:xfrm>
          <a:prstGeom prst="rect">
            <a:avLst/>
          </a:prstGeom>
          <a:noFill/>
        </p:spPr>
        <p:txBody>
          <a:bodyPr wrap="none" rtlCol="0">
            <a:spAutoFit/>
          </a:bodyPr>
          <a:lstStyle/>
          <a:p>
            <a:r>
              <a:rPr lang="en-US" sz="2400" dirty="0"/>
              <a:t>For the 5B schematic, connect</a:t>
            </a:r>
            <a:br>
              <a:rPr lang="en-US" sz="2400" dirty="0"/>
            </a:br>
            <a:r>
              <a:rPr lang="en-US" sz="2400" dirty="0"/>
              <a:t>the transmission line </a:t>
            </a:r>
            <a:r>
              <a:rPr lang="en-US" sz="2400" b="1" dirty="0"/>
              <a:t>after</a:t>
            </a:r>
            <a:br>
              <a:rPr lang="en-US" sz="2400" dirty="0"/>
            </a:br>
            <a:r>
              <a:rPr lang="en-US" sz="2400" dirty="0"/>
              <a:t>the Amplifier. </a:t>
            </a:r>
          </a:p>
          <a:p>
            <a:endParaRPr lang="en-US" sz="2400" dirty="0"/>
          </a:p>
          <a:p>
            <a:r>
              <a:rPr lang="en-US" sz="2400" dirty="0"/>
              <a:t>Shown in figure to the right. </a:t>
            </a:r>
          </a:p>
          <a:p>
            <a:endParaRPr lang="en-US" sz="2400" dirty="0"/>
          </a:p>
          <a:p>
            <a:r>
              <a:rPr lang="en-US" sz="2400" dirty="0"/>
              <a:t>Create this schematic and simulate</a:t>
            </a:r>
            <a:br>
              <a:rPr lang="en-US" sz="2400" dirty="0"/>
            </a:br>
            <a:r>
              <a:rPr lang="en-US" sz="2400" dirty="0"/>
              <a:t>the s-parameters using what you</a:t>
            </a:r>
            <a:br>
              <a:rPr lang="en-US" sz="2400" dirty="0"/>
            </a:br>
            <a:r>
              <a:rPr lang="en-US" sz="2400" dirty="0"/>
              <a:t>have learned in the previous tasks.</a:t>
            </a:r>
          </a:p>
          <a:p>
            <a:br>
              <a:rPr lang="en-US" sz="2400" dirty="0"/>
            </a:br>
            <a:r>
              <a:rPr lang="en-US" sz="2400" dirty="0"/>
              <a:t>Hand Calculate the Overall Gain and NF based on the theory/equations that you have learned.</a:t>
            </a:r>
            <a:r>
              <a:rPr lang="en-US" sz="2400" b="1" dirty="0">
                <a:solidFill>
                  <a:srgbClr val="FF0000"/>
                </a:solidFill>
              </a:rPr>
              <a:t> </a:t>
            </a:r>
            <a:br>
              <a:rPr lang="en-US" sz="2400" b="1" dirty="0">
                <a:solidFill>
                  <a:srgbClr val="FF0000"/>
                </a:solidFill>
              </a:rPr>
            </a:br>
            <a:r>
              <a:rPr lang="en-US" sz="2400" b="1" dirty="0">
                <a:solidFill>
                  <a:srgbClr val="FF0000"/>
                </a:solidFill>
              </a:rPr>
              <a:t>USE THE SIMULATED GAIN AND NOISE FIGURE OF THE TRANSMISSION LINE FROM</a:t>
            </a:r>
            <a:br>
              <a:rPr lang="en-US" sz="2400" b="1" dirty="0">
                <a:solidFill>
                  <a:srgbClr val="FF0000"/>
                </a:solidFill>
              </a:rPr>
            </a:br>
            <a:r>
              <a:rPr lang="en-US" sz="2400" b="1" dirty="0">
                <a:solidFill>
                  <a:srgbClr val="FF0000"/>
                </a:solidFill>
              </a:rPr>
              <a:t>TASK 4, AS WE DID NOT ACCURATELY CALCULATE THESE WITH HAND ANALYSIS.</a:t>
            </a:r>
          </a:p>
          <a:p>
            <a:endParaRPr lang="en-US" sz="2400" dirty="0"/>
          </a:p>
          <a:p>
            <a:endParaRPr lang="en-US" sz="2400" dirty="0"/>
          </a:p>
        </p:txBody>
      </p:sp>
      <p:pic>
        <p:nvPicPr>
          <p:cNvPr id="7" name="Picture 6"/>
          <p:cNvPicPr>
            <a:picLocks noChangeAspect="1"/>
          </p:cNvPicPr>
          <p:nvPr/>
        </p:nvPicPr>
        <p:blipFill>
          <a:blip r:embed="rId2"/>
          <a:stretch>
            <a:fillRect/>
          </a:stretch>
        </p:blipFill>
        <p:spPr>
          <a:xfrm>
            <a:off x="4973360" y="1063475"/>
            <a:ext cx="6881656" cy="300492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45</a:t>
            </a:fld>
            <a:endParaRPr lang="en-US"/>
          </a:p>
        </p:txBody>
      </p:sp>
      <p:graphicFrame>
        <p:nvGraphicFramePr>
          <p:cNvPr id="5" name="Table 4"/>
          <p:cNvGraphicFramePr>
            <a:graphicFrameLocks noGrp="1"/>
          </p:cNvGraphicFramePr>
          <p:nvPr/>
        </p:nvGraphicFramePr>
        <p:xfrm>
          <a:off x="6649411" y="4446460"/>
          <a:ext cx="5343957" cy="1854200"/>
        </p:xfrm>
        <a:graphic>
          <a:graphicData uri="http://schemas.openxmlformats.org/drawingml/2006/table">
            <a:tbl>
              <a:tblPr firstRow="1" bandRow="1">
                <a:tableStyleId>{D7AC3CCA-C797-4891-BE02-D94E43425B78}</a:tableStyleId>
              </a:tblPr>
              <a:tblGrid>
                <a:gridCol w="1383546">
                  <a:extLst>
                    <a:ext uri="{9D8B030D-6E8A-4147-A177-3AD203B41FA5}">
                      <a16:colId xmlns:a16="http://schemas.microsoft.com/office/drawing/2014/main" val="20000"/>
                    </a:ext>
                  </a:extLst>
                </a:gridCol>
                <a:gridCol w="1313934">
                  <a:extLst>
                    <a:ext uri="{9D8B030D-6E8A-4147-A177-3AD203B41FA5}">
                      <a16:colId xmlns:a16="http://schemas.microsoft.com/office/drawing/2014/main" val="20001"/>
                    </a:ext>
                  </a:extLst>
                </a:gridCol>
                <a:gridCol w="1317467">
                  <a:extLst>
                    <a:ext uri="{9D8B030D-6E8A-4147-A177-3AD203B41FA5}">
                      <a16:colId xmlns:a16="http://schemas.microsoft.com/office/drawing/2014/main" val="20002"/>
                    </a:ext>
                  </a:extLst>
                </a:gridCol>
                <a:gridCol w="1329010">
                  <a:extLst>
                    <a:ext uri="{9D8B030D-6E8A-4147-A177-3AD203B41FA5}">
                      <a16:colId xmlns:a16="http://schemas.microsoft.com/office/drawing/2014/main" val="20003"/>
                    </a:ext>
                  </a:extLst>
                </a:gridCol>
              </a:tblGrid>
              <a:tr h="370840">
                <a:tc>
                  <a:txBody>
                    <a:bodyPr/>
                    <a:lstStyle/>
                    <a:p>
                      <a:pPr algn="ctr"/>
                      <a:endParaRPr lang="en-US" dirty="0"/>
                    </a:p>
                  </a:txBody>
                  <a:tcPr/>
                </a:tc>
                <a:tc>
                  <a:txBody>
                    <a:bodyPr/>
                    <a:lstStyle/>
                    <a:p>
                      <a:pPr algn="ctr"/>
                      <a:r>
                        <a:rPr lang="en-US" dirty="0"/>
                        <a:t>SI Unit</a:t>
                      </a:r>
                    </a:p>
                  </a:txBody>
                  <a:tcPr/>
                </a:tc>
                <a:tc>
                  <a:txBody>
                    <a:bodyPr/>
                    <a:lstStyle/>
                    <a:p>
                      <a:pPr algn="ctr"/>
                      <a:r>
                        <a:rPr lang="en-US" dirty="0"/>
                        <a:t>Calculation</a:t>
                      </a:r>
                    </a:p>
                  </a:txBody>
                  <a:tcPr/>
                </a:tc>
                <a:tc>
                  <a:txBody>
                    <a:bodyPr/>
                    <a:lstStyle/>
                    <a:p>
                      <a:pPr algn="ctr"/>
                      <a:r>
                        <a:rPr lang="en-US" dirty="0"/>
                        <a:t>Simulation</a:t>
                      </a:r>
                    </a:p>
                  </a:txBody>
                  <a:tcPr/>
                </a:tc>
                <a:extLst>
                  <a:ext uri="{0D108BD9-81ED-4DB2-BD59-A6C34878D82A}">
                    <a16:rowId xmlns:a16="http://schemas.microsoft.com/office/drawing/2014/main" val="10000"/>
                  </a:ext>
                </a:extLst>
              </a:tr>
              <a:tr h="370840">
                <a:tc>
                  <a:txBody>
                    <a:bodyPr/>
                    <a:lstStyle/>
                    <a:p>
                      <a:pPr algn="ctr"/>
                      <a:r>
                        <a:rPr lang="en-US" dirty="0"/>
                        <a:t>Gain</a:t>
                      </a:r>
                    </a:p>
                  </a:txBody>
                  <a:tcPr/>
                </a:tc>
                <a:tc>
                  <a:txBody>
                    <a:bodyPr/>
                    <a:lstStyle/>
                    <a:p>
                      <a:pPr algn="ctr"/>
                      <a:r>
                        <a:rPr lang="en-US" dirty="0"/>
                        <a:t>Magnitude</a:t>
                      </a:r>
                    </a:p>
                  </a:txBody>
                  <a:tcPr/>
                </a:tc>
                <a:tc>
                  <a:txBody>
                    <a:bodyPr/>
                    <a:lstStyle/>
                    <a:p>
                      <a:pPr algn="ctr"/>
                      <a:r>
                        <a:rPr lang="en-US" dirty="0"/>
                        <a:t>2.958</a:t>
                      </a:r>
                    </a:p>
                  </a:txBody>
                  <a:tcPr/>
                </a:tc>
                <a:tc>
                  <a:txBody>
                    <a:bodyPr/>
                    <a:lstStyle/>
                    <a:p>
                      <a:pPr algn="ctr"/>
                      <a:r>
                        <a:rPr lang="en-US" dirty="0"/>
                        <a:t>2.95</a:t>
                      </a:r>
                    </a:p>
                  </a:txBody>
                  <a:tcPr/>
                </a:tc>
                <a:extLst>
                  <a:ext uri="{0D108BD9-81ED-4DB2-BD59-A6C34878D82A}">
                    <a16:rowId xmlns:a16="http://schemas.microsoft.com/office/drawing/2014/main" val="10001"/>
                  </a:ext>
                </a:extLst>
              </a:tr>
              <a:tr h="370840">
                <a:tc>
                  <a:txBody>
                    <a:bodyPr/>
                    <a:lstStyle/>
                    <a:p>
                      <a:pPr algn="ctr"/>
                      <a:r>
                        <a:rPr lang="en-US" dirty="0"/>
                        <a:t>Gain</a:t>
                      </a:r>
                    </a:p>
                  </a:txBody>
                  <a:tcPr/>
                </a:tc>
                <a:tc>
                  <a:txBody>
                    <a:bodyPr/>
                    <a:lstStyle/>
                    <a:p>
                      <a:pPr algn="ctr"/>
                      <a:r>
                        <a:rPr lang="en-US" dirty="0"/>
                        <a:t>dB </a:t>
                      </a:r>
                    </a:p>
                  </a:txBody>
                  <a:tcPr/>
                </a:tc>
                <a:tc>
                  <a:txBody>
                    <a:bodyPr/>
                    <a:lstStyle/>
                    <a:p>
                      <a:pPr algn="ctr"/>
                      <a:r>
                        <a:rPr lang="en-US" dirty="0"/>
                        <a:t>9.42</a:t>
                      </a:r>
                    </a:p>
                  </a:txBody>
                  <a:tcPr/>
                </a:tc>
                <a:tc>
                  <a:txBody>
                    <a:bodyPr/>
                    <a:lstStyle/>
                    <a:p>
                      <a:pPr algn="ctr"/>
                      <a:r>
                        <a:rPr lang="en-US" dirty="0"/>
                        <a:t>9.42</a:t>
                      </a:r>
                    </a:p>
                  </a:txBody>
                  <a:tcPr/>
                </a:tc>
                <a:extLst>
                  <a:ext uri="{0D108BD9-81ED-4DB2-BD59-A6C34878D82A}">
                    <a16:rowId xmlns:a16="http://schemas.microsoft.com/office/drawing/2014/main" val="10002"/>
                  </a:ext>
                </a:extLst>
              </a:tr>
              <a:tr h="370840">
                <a:tc>
                  <a:txBody>
                    <a:bodyPr/>
                    <a:lstStyle/>
                    <a:p>
                      <a:pPr algn="ctr"/>
                      <a:r>
                        <a:rPr lang="en-US" dirty="0"/>
                        <a:t>NF</a:t>
                      </a:r>
                    </a:p>
                  </a:txBody>
                  <a:tcPr/>
                </a:tc>
                <a:tc>
                  <a:txBody>
                    <a:bodyPr/>
                    <a:lstStyle/>
                    <a:p>
                      <a:pPr algn="ctr"/>
                      <a:r>
                        <a:rPr lang="en-US" dirty="0"/>
                        <a:t>Magnitude </a:t>
                      </a:r>
                    </a:p>
                  </a:txBody>
                  <a:tcPr/>
                </a:tc>
                <a:tc>
                  <a:txBody>
                    <a:bodyPr/>
                    <a:lstStyle/>
                    <a:p>
                      <a:pPr algn="ctr"/>
                      <a:r>
                        <a:rPr lang="en-US" dirty="0"/>
                        <a:t>1.627</a:t>
                      </a:r>
                    </a:p>
                  </a:txBody>
                  <a:tcPr/>
                </a:tc>
                <a:tc>
                  <a:txBody>
                    <a:bodyPr/>
                    <a:lstStyle/>
                    <a:p>
                      <a:pPr algn="ctr"/>
                      <a:r>
                        <a:rPr lang="en-US" dirty="0"/>
                        <a:t>1.599</a:t>
                      </a:r>
                    </a:p>
                  </a:txBody>
                  <a:tcPr/>
                </a:tc>
                <a:extLst>
                  <a:ext uri="{0D108BD9-81ED-4DB2-BD59-A6C34878D82A}">
                    <a16:rowId xmlns:a16="http://schemas.microsoft.com/office/drawing/2014/main" val="10003"/>
                  </a:ext>
                </a:extLst>
              </a:tr>
              <a:tr h="370840">
                <a:tc>
                  <a:txBody>
                    <a:bodyPr/>
                    <a:lstStyle/>
                    <a:p>
                      <a:pPr algn="ctr"/>
                      <a:r>
                        <a:rPr lang="en-US" dirty="0"/>
                        <a:t>NF</a:t>
                      </a:r>
                    </a:p>
                  </a:txBody>
                  <a:tcPr/>
                </a:tc>
                <a:tc>
                  <a:txBody>
                    <a:bodyPr/>
                    <a:lstStyle/>
                    <a:p>
                      <a:pPr algn="ctr"/>
                      <a:r>
                        <a:rPr lang="en-US" dirty="0"/>
                        <a:t>dB</a:t>
                      </a:r>
                    </a:p>
                  </a:txBody>
                  <a:tcPr/>
                </a:tc>
                <a:tc>
                  <a:txBody>
                    <a:bodyPr/>
                    <a:lstStyle/>
                    <a:p>
                      <a:pPr algn="ctr"/>
                      <a:r>
                        <a:rPr lang="en-US" dirty="0"/>
                        <a:t>2.11</a:t>
                      </a:r>
                    </a:p>
                  </a:txBody>
                  <a:tcPr/>
                </a:tc>
                <a:tc>
                  <a:txBody>
                    <a:bodyPr/>
                    <a:lstStyle/>
                    <a:p>
                      <a:pPr algn="ctr"/>
                      <a:r>
                        <a:rPr lang="en-US" dirty="0"/>
                        <a:t>2.04</a:t>
                      </a:r>
                    </a:p>
                  </a:txBody>
                  <a:tcPr/>
                </a:tc>
                <a:extLst>
                  <a:ext uri="{0D108BD9-81ED-4DB2-BD59-A6C34878D82A}">
                    <a16:rowId xmlns:a16="http://schemas.microsoft.com/office/drawing/2014/main" val="10004"/>
                  </a:ext>
                </a:extLst>
              </a:tr>
            </a:tbl>
          </a:graphicData>
        </a:graphic>
      </p:graphicFrame>
      <p:sp>
        <p:nvSpPr>
          <p:cNvPr id="7" name="TextBox 6"/>
          <p:cNvSpPr txBox="1"/>
          <p:nvPr/>
        </p:nvSpPr>
        <p:spPr>
          <a:xfrm>
            <a:off x="847136" y="3072352"/>
            <a:ext cx="4998163" cy="461665"/>
          </a:xfrm>
          <a:prstGeom prst="rect">
            <a:avLst/>
          </a:prstGeom>
          <a:noFill/>
        </p:spPr>
        <p:txBody>
          <a:bodyPr wrap="none" rtlCol="0">
            <a:spAutoFit/>
          </a:bodyPr>
          <a:lstStyle/>
          <a:p>
            <a:r>
              <a:rPr lang="en-US" sz="2400" b="1" dirty="0">
                <a:solidFill>
                  <a:srgbClr val="FF0000"/>
                </a:solidFill>
              </a:rPr>
              <a:t>Place your Schematic screenshot here</a:t>
            </a:r>
          </a:p>
        </p:txBody>
      </p:sp>
      <p:sp>
        <p:nvSpPr>
          <p:cNvPr id="10" name="TextBox 9"/>
          <p:cNvSpPr txBox="1"/>
          <p:nvPr/>
        </p:nvSpPr>
        <p:spPr>
          <a:xfrm>
            <a:off x="6216783" y="802651"/>
            <a:ext cx="6209211" cy="707886"/>
          </a:xfrm>
          <a:prstGeom prst="rect">
            <a:avLst/>
          </a:prstGeom>
          <a:noFill/>
        </p:spPr>
        <p:txBody>
          <a:bodyPr wrap="square" rtlCol="0">
            <a:spAutoFit/>
          </a:bodyPr>
          <a:lstStyle/>
          <a:p>
            <a:r>
              <a:rPr lang="en-US" sz="2000" dirty="0"/>
              <a:t>Please use this plot as reference. </a:t>
            </a:r>
          </a:p>
          <a:p>
            <a:r>
              <a:rPr lang="en-US" sz="2000" dirty="0"/>
              <a:t>Set the scales and the points of the graph accordingly.</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319765" y="1420260"/>
            <a:ext cx="3631763" cy="2381485"/>
          </a:xfrm>
          <a:prstGeom prst="rect">
            <a:avLst/>
          </a:prstGeom>
        </p:spPr>
      </p:pic>
      <p:sp>
        <p:nvSpPr>
          <p:cNvPr id="12" name="TextBox 11"/>
          <p:cNvSpPr txBox="1"/>
          <p:nvPr/>
        </p:nvSpPr>
        <p:spPr>
          <a:xfrm>
            <a:off x="2107869" y="126911"/>
            <a:ext cx="8217827" cy="584775"/>
          </a:xfrm>
          <a:prstGeom prst="rect">
            <a:avLst/>
          </a:prstGeom>
          <a:noFill/>
        </p:spPr>
        <p:txBody>
          <a:bodyPr wrap="none" rtlCol="0">
            <a:spAutoFit/>
          </a:bodyPr>
          <a:lstStyle/>
          <a:p>
            <a:r>
              <a:rPr lang="en-US" sz="3200" b="1" dirty="0"/>
              <a:t>Task -5B: Gain Stage Followed by T-line REPORT</a:t>
            </a:r>
          </a:p>
        </p:txBody>
      </p:sp>
      <p:sp>
        <p:nvSpPr>
          <p:cNvPr id="14" name="TextBox 13"/>
          <p:cNvSpPr txBox="1"/>
          <p:nvPr/>
        </p:nvSpPr>
        <p:spPr>
          <a:xfrm>
            <a:off x="9135646" y="2444595"/>
            <a:ext cx="3034164" cy="923330"/>
          </a:xfrm>
          <a:prstGeom prst="rect">
            <a:avLst/>
          </a:prstGeom>
          <a:noFill/>
        </p:spPr>
        <p:txBody>
          <a:bodyPr wrap="none" rtlCol="0">
            <a:spAutoFit/>
          </a:bodyPr>
          <a:lstStyle/>
          <a:p>
            <a:r>
              <a:rPr lang="en-US" dirty="0">
                <a:solidFill>
                  <a:srgbClr val="FF0000"/>
                </a:solidFill>
              </a:rPr>
              <a:t>NOTE: Your response will NOT </a:t>
            </a:r>
            <a:br>
              <a:rPr lang="en-US" dirty="0">
                <a:solidFill>
                  <a:srgbClr val="FF0000"/>
                </a:solidFill>
              </a:rPr>
            </a:br>
            <a:r>
              <a:rPr lang="en-US" dirty="0">
                <a:solidFill>
                  <a:srgbClr val="FF0000"/>
                </a:solidFill>
              </a:rPr>
              <a:t>be the same as this plot.</a:t>
            </a:r>
            <a:br>
              <a:rPr lang="en-US" dirty="0">
                <a:solidFill>
                  <a:srgbClr val="FF0000"/>
                </a:solidFill>
              </a:rPr>
            </a:br>
            <a:r>
              <a:rPr lang="en-US" dirty="0">
                <a:solidFill>
                  <a:srgbClr val="FF0000"/>
                </a:solidFill>
              </a:rPr>
              <a:t>This is an example.</a:t>
            </a:r>
          </a:p>
        </p:txBody>
      </p:sp>
      <p:pic>
        <p:nvPicPr>
          <p:cNvPr id="6" name="Picture 5" descr="A computer screen shot of a 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8" y="1420260"/>
            <a:ext cx="7041000" cy="3002780"/>
          </a:xfrm>
          <a:prstGeom prst="rect">
            <a:avLst/>
          </a:prstGeom>
        </p:spPr>
      </p:pic>
      <p:sp>
        <p:nvSpPr>
          <p:cNvPr id="11" name="TextBox 10"/>
          <p:cNvSpPr txBox="1"/>
          <p:nvPr/>
        </p:nvSpPr>
        <p:spPr>
          <a:xfrm>
            <a:off x="6632050" y="3736430"/>
            <a:ext cx="5343957" cy="707886"/>
          </a:xfrm>
          <a:prstGeom prst="rect">
            <a:avLst/>
          </a:prstGeom>
          <a:noFill/>
        </p:spPr>
        <p:txBody>
          <a:bodyPr wrap="square" rtlCol="0">
            <a:spAutoFit/>
          </a:bodyPr>
          <a:lstStyle/>
          <a:p>
            <a:r>
              <a:rPr lang="en-US" sz="2000" dirty="0"/>
              <a:t>Fill the table below with the annotated values and your corresponding hand calculations: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46</a:t>
            </a:fld>
            <a:endParaRPr lang="en-US"/>
          </a:p>
        </p:txBody>
      </p:sp>
      <p:sp>
        <p:nvSpPr>
          <p:cNvPr id="14" name="TextBox 13"/>
          <p:cNvSpPr txBox="1"/>
          <p:nvPr/>
        </p:nvSpPr>
        <p:spPr>
          <a:xfrm>
            <a:off x="2107869" y="126911"/>
            <a:ext cx="8217827" cy="584775"/>
          </a:xfrm>
          <a:prstGeom prst="rect">
            <a:avLst/>
          </a:prstGeom>
          <a:noFill/>
        </p:spPr>
        <p:txBody>
          <a:bodyPr wrap="none" rtlCol="0">
            <a:spAutoFit/>
          </a:bodyPr>
          <a:lstStyle/>
          <a:p>
            <a:r>
              <a:rPr lang="en-US" sz="3200" b="1" dirty="0"/>
              <a:t>Task -5B: Gain Stage Followed by T-line REPORT</a:t>
            </a:r>
          </a:p>
        </p:txBody>
      </p:sp>
      <p:pic>
        <p:nvPicPr>
          <p:cNvPr id="15" name="Picture 14" descr="A graph of a function&#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l="2057" t="2900" r="2155" b="3532"/>
          <a:stretch>
            <a:fillRect/>
          </a:stretch>
        </p:blipFill>
        <p:spPr>
          <a:xfrm>
            <a:off x="1583702" y="740004"/>
            <a:ext cx="8489439" cy="6117996"/>
          </a:xfrm>
          <a:prstGeom prst="rect">
            <a:avLst/>
          </a:prstGeom>
        </p:spPr>
      </p:pic>
      <p:sp>
        <p:nvSpPr>
          <p:cNvPr id="13" name="TextBox 12"/>
          <p:cNvSpPr txBox="1"/>
          <p:nvPr/>
        </p:nvSpPr>
        <p:spPr>
          <a:xfrm>
            <a:off x="4696814" y="878748"/>
            <a:ext cx="1519968" cy="584775"/>
          </a:xfrm>
          <a:prstGeom prst="rect">
            <a:avLst/>
          </a:prstGeom>
          <a:noFill/>
        </p:spPr>
        <p:txBody>
          <a:bodyPr wrap="none" rtlCol="0">
            <a:spAutoFit/>
          </a:bodyPr>
          <a:lstStyle/>
          <a:p>
            <a:r>
              <a:rPr lang="en-US" sz="3200" b="1" dirty="0"/>
              <a:t>Plotting</a:t>
            </a:r>
          </a:p>
        </p:txBody>
      </p:sp>
      <p:sp>
        <p:nvSpPr>
          <p:cNvPr id="12" name="TextBox 11"/>
          <p:cNvSpPr txBox="1"/>
          <p:nvPr/>
        </p:nvSpPr>
        <p:spPr>
          <a:xfrm>
            <a:off x="7562682" y="1063413"/>
            <a:ext cx="2636043" cy="400110"/>
          </a:xfrm>
          <a:prstGeom prst="rect">
            <a:avLst/>
          </a:prstGeom>
          <a:noFill/>
        </p:spPr>
        <p:txBody>
          <a:bodyPr wrap="none" rtlCol="0">
            <a:spAutoFit/>
          </a:bodyPr>
          <a:lstStyle/>
          <a:p>
            <a:r>
              <a:rPr lang="en-US" sz="2000" b="1" dirty="0">
                <a:solidFill>
                  <a:srgbClr val="FF0000"/>
                </a:solidFill>
              </a:rPr>
              <a:t>NF (overall NF) vs. Freq</a:t>
            </a:r>
          </a:p>
        </p:txBody>
      </p:sp>
      <p:sp>
        <p:nvSpPr>
          <p:cNvPr id="10" name="TextBox 9"/>
          <p:cNvSpPr txBox="1"/>
          <p:nvPr/>
        </p:nvSpPr>
        <p:spPr>
          <a:xfrm>
            <a:off x="7562682" y="4009870"/>
            <a:ext cx="1447384" cy="400110"/>
          </a:xfrm>
          <a:prstGeom prst="rect">
            <a:avLst/>
          </a:prstGeom>
          <a:noFill/>
        </p:spPr>
        <p:txBody>
          <a:bodyPr wrap="none" rtlCol="0">
            <a:spAutoFit/>
          </a:bodyPr>
          <a:lstStyle/>
          <a:p>
            <a:r>
              <a:rPr lang="en-US" sz="2000" b="1" dirty="0">
                <a:solidFill>
                  <a:srgbClr val="FF0000"/>
                </a:solidFill>
              </a:rPr>
              <a:t>S22 vs. Freq</a:t>
            </a:r>
          </a:p>
        </p:txBody>
      </p:sp>
      <p:sp>
        <p:nvSpPr>
          <p:cNvPr id="9" name="TextBox 8"/>
          <p:cNvSpPr txBox="1"/>
          <p:nvPr/>
        </p:nvSpPr>
        <p:spPr>
          <a:xfrm>
            <a:off x="2416566" y="1063413"/>
            <a:ext cx="1447384" cy="400110"/>
          </a:xfrm>
          <a:prstGeom prst="rect">
            <a:avLst/>
          </a:prstGeom>
          <a:noFill/>
        </p:spPr>
        <p:txBody>
          <a:bodyPr wrap="none" rtlCol="0">
            <a:spAutoFit/>
          </a:bodyPr>
          <a:lstStyle/>
          <a:p>
            <a:r>
              <a:rPr lang="en-US" sz="2000" b="1" dirty="0">
                <a:solidFill>
                  <a:srgbClr val="FF0000"/>
                </a:solidFill>
              </a:rPr>
              <a:t>S11 vs. Freq</a:t>
            </a:r>
          </a:p>
        </p:txBody>
      </p:sp>
      <p:sp>
        <p:nvSpPr>
          <p:cNvPr id="5" name="TextBox 4"/>
          <p:cNvSpPr txBox="1"/>
          <p:nvPr/>
        </p:nvSpPr>
        <p:spPr>
          <a:xfrm>
            <a:off x="3618858" y="4009870"/>
            <a:ext cx="2155911" cy="400110"/>
          </a:xfrm>
          <a:prstGeom prst="rect">
            <a:avLst/>
          </a:prstGeom>
          <a:noFill/>
        </p:spPr>
        <p:txBody>
          <a:bodyPr wrap="none" rtlCol="0">
            <a:spAutoFit/>
          </a:bodyPr>
          <a:lstStyle/>
          <a:p>
            <a:r>
              <a:rPr lang="en-US" sz="2000" b="1" dirty="0">
                <a:solidFill>
                  <a:srgbClr val="FF0000"/>
                </a:solidFill>
              </a:rPr>
              <a:t>S21 (Gain) vs. Freq</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47</a:t>
            </a:fld>
            <a:endParaRPr lang="en-US"/>
          </a:p>
        </p:txBody>
      </p:sp>
      <p:sp>
        <p:nvSpPr>
          <p:cNvPr id="8" name="TextBox 7"/>
          <p:cNvSpPr txBox="1"/>
          <p:nvPr/>
        </p:nvSpPr>
        <p:spPr>
          <a:xfrm>
            <a:off x="4038600" y="3033189"/>
            <a:ext cx="4060214" cy="461665"/>
          </a:xfrm>
          <a:prstGeom prst="rect">
            <a:avLst/>
          </a:prstGeom>
          <a:noFill/>
        </p:spPr>
        <p:txBody>
          <a:bodyPr wrap="none" rtlCol="0">
            <a:spAutoFit/>
          </a:bodyPr>
          <a:lstStyle/>
          <a:p>
            <a:r>
              <a:rPr lang="en-US" sz="2400" b="1" dirty="0">
                <a:solidFill>
                  <a:srgbClr val="FF0000"/>
                </a:solidFill>
              </a:rPr>
              <a:t>Place your screenshot here for</a:t>
            </a:r>
          </a:p>
        </p:txBody>
      </p:sp>
      <p:sp>
        <p:nvSpPr>
          <p:cNvPr id="9" name="TextBox 8"/>
          <p:cNvSpPr txBox="1"/>
          <p:nvPr/>
        </p:nvSpPr>
        <p:spPr>
          <a:xfrm>
            <a:off x="3422759" y="3402521"/>
            <a:ext cx="5633017" cy="461665"/>
          </a:xfrm>
          <a:prstGeom prst="rect">
            <a:avLst/>
          </a:prstGeom>
          <a:noFill/>
        </p:spPr>
        <p:txBody>
          <a:bodyPr wrap="none" rtlCol="0">
            <a:spAutoFit/>
          </a:bodyPr>
          <a:lstStyle/>
          <a:p>
            <a:r>
              <a:rPr lang="en-US" sz="2400" b="1" dirty="0">
                <a:solidFill>
                  <a:srgbClr val="FF0000"/>
                </a:solidFill>
              </a:rPr>
              <a:t>Hand Calculations for gain and noise figure</a:t>
            </a:r>
          </a:p>
        </p:txBody>
      </p:sp>
      <p:sp>
        <p:nvSpPr>
          <p:cNvPr id="7" name="TextBox 6"/>
          <p:cNvSpPr txBox="1"/>
          <p:nvPr/>
        </p:nvSpPr>
        <p:spPr>
          <a:xfrm>
            <a:off x="2107869" y="126911"/>
            <a:ext cx="8217827" cy="584775"/>
          </a:xfrm>
          <a:prstGeom prst="rect">
            <a:avLst/>
          </a:prstGeom>
          <a:noFill/>
        </p:spPr>
        <p:txBody>
          <a:bodyPr wrap="none" rtlCol="0">
            <a:spAutoFit/>
          </a:bodyPr>
          <a:lstStyle/>
          <a:p>
            <a:r>
              <a:rPr lang="en-US" sz="3200" b="1" dirty="0"/>
              <a:t>Task -5B: Gain Stage Followed by T-line REPORT</a:t>
            </a:r>
          </a:p>
        </p:txBody>
      </p:sp>
      <p:pic>
        <p:nvPicPr>
          <p:cNvPr id="5" name="Picture 4" descr="A close up of a paper&#10;&#10;Description automatically generated">
            <a:extLst>
              <a:ext uri="{FF2B5EF4-FFF2-40B4-BE49-F238E27FC236}">
                <a16:creationId xmlns:a16="http://schemas.microsoft.com/office/drawing/2014/main" id="{E86B5DD8-9AB1-46AE-3EF6-13EF3481D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0822"/>
            <a:ext cx="12192000" cy="42963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p:cNvPicPr/>
          <p:nvPr/>
        </p:nvPicPr>
        <p:blipFill rotWithShape="1">
          <a:blip r:embed="rId2">
            <a:extLst>
              <a:ext uri="{28A0092B-C50C-407E-A947-70E740481C1C}">
                <a14:useLocalDpi xmlns:a14="http://schemas.microsoft.com/office/drawing/2010/main" val="0"/>
              </a:ext>
            </a:extLst>
          </a:blip>
          <a:srcRect l="23501" t="17216" r="23529" b="14953"/>
          <a:stretch>
            <a:fillRect/>
          </a:stretch>
        </p:blipFill>
        <p:spPr>
          <a:xfrm>
            <a:off x="6925519" y="501650"/>
            <a:ext cx="4593974" cy="2927350"/>
          </a:xfrm>
          <a:prstGeom prst="rect">
            <a:avLst/>
          </a:prstGeom>
          <a:noFill/>
        </p:spPr>
      </p:pic>
      <p:sp>
        <p:nvSpPr>
          <p:cNvPr id="4" name="TextBox 3"/>
          <p:cNvSpPr txBox="1"/>
          <p:nvPr/>
        </p:nvSpPr>
        <p:spPr>
          <a:xfrm>
            <a:off x="672507" y="1081087"/>
            <a:ext cx="4593974" cy="3811588"/>
          </a:xfrm>
          <a:prstGeom prst="rect">
            <a:avLst/>
          </a:prstGeom>
        </p:spPr>
        <p:txBody>
          <a:bodyPr vert="horz" lIns="91440" tIns="45720" rIns="91440" bIns="45720" rtlCol="0">
            <a:noAutofit/>
          </a:bodyPr>
          <a:lstStyle/>
          <a:p>
            <a:pPr>
              <a:lnSpc>
                <a:spcPct val="90000"/>
              </a:lnSpc>
              <a:spcBef>
                <a:spcPts val="1000"/>
              </a:spcBef>
            </a:pPr>
            <a:r>
              <a:rPr lang="en-US" sz="2200" kern="1200" dirty="0">
                <a:effectLst/>
                <a:latin typeface="Times New Roman" panose="02020603050405020304" pitchFamily="18" charset="0"/>
                <a:cs typeface="Times New Roman" panose="02020603050405020304" pitchFamily="18" charset="0"/>
              </a:rPr>
              <a:t>In the new window, </a:t>
            </a:r>
          </a:p>
          <a:p>
            <a:pPr marL="285750" indent="-285750">
              <a:lnSpc>
                <a:spcPct val="90000"/>
              </a:lnSpc>
              <a:spcBef>
                <a:spcPts val="1000"/>
              </a:spcBef>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a:t>
            </a:r>
            <a:r>
              <a:rPr lang="en-US" sz="2200" kern="1200" dirty="0">
                <a:effectLst/>
                <a:latin typeface="Times New Roman" panose="02020603050405020304" pitchFamily="18" charset="0"/>
                <a:cs typeface="Times New Roman" panose="02020603050405020304" pitchFamily="18" charset="0"/>
              </a:rPr>
              <a:t>ame your workspace</a:t>
            </a:r>
          </a:p>
          <a:p>
            <a:pPr marL="285750" indent="-285750">
              <a:lnSpc>
                <a:spcPct val="90000"/>
              </a:lnSpc>
              <a:spcBef>
                <a:spcPts val="1000"/>
              </a:spcBef>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Specify t</a:t>
            </a:r>
            <a:r>
              <a:rPr lang="en-US" sz="2200" kern="1200" dirty="0">
                <a:effectLst/>
                <a:latin typeface="Times New Roman" panose="02020603050405020304" pitchFamily="18" charset="0"/>
                <a:cs typeface="Times New Roman" panose="02020603050405020304" pitchFamily="18" charset="0"/>
              </a:rPr>
              <a:t>he directory to save your workspace </a:t>
            </a:r>
          </a:p>
          <a:p>
            <a:pPr marL="285750" indent="-285750">
              <a:lnSpc>
                <a:spcPct val="90000"/>
              </a:lnSpc>
              <a:spcBef>
                <a:spcPts val="1000"/>
              </a:spcBef>
              <a:buFont typeface="Arial" panose="020B0604020202020204" pitchFamily="34" charset="0"/>
              <a:buChar char="•"/>
            </a:pPr>
            <a:r>
              <a:rPr lang="en-US" sz="2200" kern="1200" dirty="0">
                <a:effectLst/>
                <a:latin typeface="Times New Roman" panose="02020603050405020304" pitchFamily="18" charset="0"/>
                <a:cs typeface="Times New Roman" panose="02020603050405020304" pitchFamily="18" charset="0"/>
              </a:rPr>
              <a:t>click on ‘Create Workspace’ to create a workspace</a:t>
            </a:r>
          </a:p>
          <a:p>
            <a:pPr marL="285750" indent="-285750">
              <a:lnSpc>
                <a:spcPct val="90000"/>
              </a:lnSpc>
              <a:spcBef>
                <a:spcPts val="1000"/>
              </a:spcBef>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For the layout technology, please select the one that is highlighted in the image</a:t>
            </a:r>
          </a:p>
          <a:p>
            <a:pPr marL="285750" indent="-285750">
              <a:lnSpc>
                <a:spcPct val="90000"/>
              </a:lnSpc>
              <a:spcBef>
                <a:spcPts val="1000"/>
              </a:spcBef>
              <a:buFont typeface="Arial" panose="020B0604020202020204" pitchFamily="34" charset="0"/>
              <a:buChar char="•"/>
            </a:pPr>
            <a:r>
              <a:rPr lang="en-US" sz="2200" kern="1200" dirty="0">
                <a:effectLst/>
                <a:latin typeface="Times New Roman" panose="02020603050405020304" pitchFamily="18" charset="0"/>
                <a:cs typeface="Times New Roman" panose="02020603050405020304" pitchFamily="18" charset="0"/>
              </a:rPr>
              <a:t>Click on </a:t>
            </a:r>
            <a:r>
              <a:rPr lang="en-US" sz="2200" dirty="0">
                <a:latin typeface="Times New Roman" panose="02020603050405020304" pitchFamily="18" charset="0"/>
                <a:cs typeface="Times New Roman" panose="02020603050405020304" pitchFamily="18" charset="0"/>
              </a:rPr>
              <a:t>finish once completed</a:t>
            </a:r>
            <a:endParaRPr lang="en-US" sz="2200" kern="1200" dirty="0">
              <a:effectLst/>
              <a:latin typeface="Times New Roman" panose="02020603050405020304" pitchFamily="18" charset="0"/>
              <a:cs typeface="Times New Roman" panose="02020603050405020304" pitchFamily="18" charset="0"/>
            </a:endParaRPr>
          </a:p>
          <a:p>
            <a:pPr>
              <a:lnSpc>
                <a:spcPct val="90000"/>
              </a:lnSpc>
              <a:spcBef>
                <a:spcPts val="1000"/>
              </a:spcBef>
            </a:pPr>
            <a:endParaRPr lang="en-US" sz="2200" kern="1200" dirty="0">
              <a:latin typeface="+mn-lt"/>
              <a:ea typeface="+mn-ea"/>
              <a:cs typeface="+mn-cs"/>
            </a:endParaRPr>
          </a:p>
        </p:txBody>
      </p:sp>
      <p:sp>
        <p:nvSpPr>
          <p:cNvPr id="2" name="Footer Placeholder 1"/>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EEE 498/591</a:t>
            </a:r>
          </a:p>
        </p:txBody>
      </p:sp>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8219B29-7771-488B-88C9-22CE9A2C2A7C}" type="slidenum">
              <a:rPr lang="en-US" smtClean="0"/>
              <a:t>5</a:t>
            </a:fld>
            <a:endParaRPr lang="en-US"/>
          </a:p>
        </p:txBody>
      </p:sp>
      <p:pic>
        <p:nvPicPr>
          <p:cNvPr id="6" name="Picture 5"/>
          <p:cNvPicPr/>
          <p:nvPr/>
        </p:nvPicPr>
        <p:blipFill rotWithShape="1">
          <a:blip r:embed="rId3">
            <a:extLst>
              <a:ext uri="{28A0092B-C50C-407E-A947-70E740481C1C}">
                <a14:useLocalDpi xmlns:a14="http://schemas.microsoft.com/office/drawing/2010/main" val="0"/>
              </a:ext>
            </a:extLst>
          </a:blip>
          <a:srcRect t="4063" b="4063"/>
          <a:stretch>
            <a:fillRect/>
          </a:stretch>
        </p:blipFill>
        <p:spPr>
          <a:xfrm>
            <a:off x="7239001" y="3429000"/>
            <a:ext cx="4114800" cy="292735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6</a:t>
            </a:fld>
            <a:endParaRPr lang="en-US"/>
          </a:p>
        </p:txBody>
      </p:sp>
      <p:sp>
        <p:nvSpPr>
          <p:cNvPr id="4" name="TextBox 3"/>
          <p:cNvSpPr txBox="1"/>
          <p:nvPr/>
        </p:nvSpPr>
        <p:spPr>
          <a:xfrm>
            <a:off x="324853" y="1203158"/>
            <a:ext cx="5771147" cy="2623154"/>
          </a:xfrm>
          <a:prstGeom prst="rect">
            <a:avLst/>
          </a:prstGeom>
          <a:noFill/>
        </p:spPr>
        <p:txBody>
          <a:bodyPr wrap="square" rtlCol="0">
            <a:spAutoFit/>
          </a:bodyPr>
          <a:lstStyle/>
          <a:p>
            <a:pPr marL="6350" marR="0" indent="-6350">
              <a:lnSpc>
                <a:spcPct val="103000"/>
              </a:lnSpc>
              <a:spcBef>
                <a:spcPts val="0"/>
              </a:spcBef>
              <a:spcAft>
                <a:spcPts val="850"/>
              </a:spcAft>
            </a:pPr>
            <a:r>
              <a:rPr lang="en-US" b="1"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Create new schematic view: </a:t>
            </a:r>
            <a:r>
              <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The schematic view is used to capture the design.  </a:t>
            </a:r>
            <a:r>
              <a:rPr lang="en-US" b="1"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p>
            <a:pPr marL="342900" marR="426720" lvl="0" indent="-342900" fontAlgn="base">
              <a:lnSpc>
                <a:spcPct val="103000"/>
              </a:lnSpc>
              <a:spcBef>
                <a:spcPts val="0"/>
              </a:spcBef>
              <a:spcAft>
                <a:spcPts val="55"/>
              </a:spcAft>
              <a:buClr>
                <a:srgbClr val="000000"/>
              </a:buClr>
              <a:buSzPts val="1200"/>
              <a:buFont typeface="Wingdings" panose="05000000000000000000" pitchFamily="2" charset="2"/>
              <a:buChar char=""/>
            </a:pPr>
            <a:r>
              <a:rPr lang="en-US" u="none" strike="noStrike" kern="100" dirty="0">
                <a:solidFill>
                  <a:srgbClr val="000000"/>
                </a:solidFill>
                <a:effectLst/>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Select the new schematic icon (Red). </a:t>
            </a:r>
          </a:p>
          <a:p>
            <a:pPr marL="342900" marR="426720" lvl="0" indent="-342900" fontAlgn="base">
              <a:lnSpc>
                <a:spcPct val="103000"/>
              </a:lnSpc>
              <a:spcBef>
                <a:spcPts val="0"/>
              </a:spcBef>
              <a:spcAft>
                <a:spcPts val="55"/>
              </a:spcAft>
              <a:buClr>
                <a:srgbClr val="000000"/>
              </a:buClr>
              <a:buSzPts val="1200"/>
              <a:buFont typeface="Wingdings" panose="05000000000000000000" pitchFamily="2" charset="2"/>
              <a:buChar char=""/>
            </a:pPr>
            <a:r>
              <a:rPr lang="en-US" u="none" strike="noStrike" kern="100" dirty="0">
                <a:solidFill>
                  <a:srgbClr val="000000"/>
                </a:solidFill>
                <a:effectLst/>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In the new window type your desired name (green), ensure the view is ‘</a:t>
            </a:r>
            <a:r>
              <a:rPr lang="en-US" b="1" u="none" strike="noStrike" kern="100" dirty="0">
                <a:solidFill>
                  <a:srgbClr val="000000"/>
                </a:solidFill>
                <a:effectLst/>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schematic</a:t>
            </a:r>
            <a:r>
              <a:rPr lang="en-US" u="none" strike="noStrike" kern="100" dirty="0">
                <a:solidFill>
                  <a:srgbClr val="000000"/>
                </a:solidFill>
                <a:effectLst/>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 and press ‘</a:t>
            </a:r>
            <a:r>
              <a:rPr lang="en-US" b="1" kern="100" dirty="0">
                <a:solidFill>
                  <a:srgbClr val="000000"/>
                </a:solidFill>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create schematic</a:t>
            </a:r>
            <a:r>
              <a:rPr lang="en-US" kern="100" dirty="0">
                <a:solidFill>
                  <a:srgbClr val="000000"/>
                </a:solidFill>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a:t>
            </a:r>
            <a:endParaRPr lang="en-US" u="none" strike="noStrike" kern="100" dirty="0">
              <a:solidFill>
                <a:srgbClr val="000000"/>
              </a:solidFill>
              <a:effectLst/>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endParaRPr>
          </a:p>
          <a:p>
            <a:pPr marL="342900" marR="426720" lvl="0" indent="-342900" fontAlgn="base">
              <a:lnSpc>
                <a:spcPct val="103000"/>
              </a:lnSpc>
              <a:spcBef>
                <a:spcPts val="0"/>
              </a:spcBef>
              <a:spcAft>
                <a:spcPts val="850"/>
              </a:spcAft>
              <a:buClr>
                <a:srgbClr val="000000"/>
              </a:buClr>
              <a:buSzPts val="1200"/>
              <a:buFont typeface="Wingdings" panose="05000000000000000000" pitchFamily="2" charset="2"/>
              <a:buChar char=""/>
            </a:pPr>
            <a:r>
              <a:rPr lang="en-US" u="none" strike="noStrike" kern="100" dirty="0">
                <a:solidFill>
                  <a:srgbClr val="000000"/>
                </a:solidFill>
                <a:effectLst/>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Make sure that your folder view is active (</a:t>
            </a:r>
            <a:r>
              <a:rPr lang="en-US" kern="100" dirty="0">
                <a:solidFill>
                  <a:srgbClr val="000000"/>
                </a:solidFill>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Yellow</a:t>
            </a:r>
            <a:r>
              <a:rPr lang="en-US" u="none" strike="noStrike" kern="100" dirty="0">
                <a:solidFill>
                  <a:srgbClr val="000000"/>
                </a:solidFill>
                <a:effectLst/>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 </a:t>
            </a:r>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a:xfrm>
            <a:off x="6268141" y="960699"/>
            <a:ext cx="5644287" cy="5152561"/>
          </a:xfrm>
          <a:prstGeom prst="rect">
            <a:avLst/>
          </a:prstGeom>
        </p:spPr>
      </p:pic>
      <p:sp>
        <p:nvSpPr>
          <p:cNvPr id="6" name="TextBox 5"/>
          <p:cNvSpPr txBox="1"/>
          <p:nvPr/>
        </p:nvSpPr>
        <p:spPr>
          <a:xfrm>
            <a:off x="3928964" y="187344"/>
            <a:ext cx="4607608" cy="584775"/>
          </a:xfrm>
          <a:prstGeom prst="rect">
            <a:avLst/>
          </a:prstGeom>
          <a:noFill/>
        </p:spPr>
        <p:txBody>
          <a:bodyPr wrap="none" rtlCol="0">
            <a:spAutoFit/>
          </a:bodyPr>
          <a:lstStyle/>
          <a:p>
            <a:r>
              <a:rPr lang="en-US" sz="3200" b="1" dirty="0"/>
              <a:t>Creating a New Schematic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7</a:t>
            </a:fld>
            <a:endParaRPr lang="en-US"/>
          </a:p>
        </p:txBody>
      </p:sp>
      <p:sp>
        <p:nvSpPr>
          <p:cNvPr id="4" name="TextBox 3"/>
          <p:cNvSpPr txBox="1"/>
          <p:nvPr/>
        </p:nvSpPr>
        <p:spPr>
          <a:xfrm>
            <a:off x="161513" y="1229283"/>
            <a:ext cx="5771147" cy="1250983"/>
          </a:xfrm>
          <a:prstGeom prst="rect">
            <a:avLst/>
          </a:prstGeom>
          <a:noFill/>
        </p:spPr>
        <p:txBody>
          <a:bodyPr wrap="square" rtlCol="0">
            <a:spAutoFit/>
          </a:bodyPr>
          <a:lstStyle/>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u="none" strike="noStrike" kern="100" dirty="0">
                <a:solidFill>
                  <a:srgbClr val="000000"/>
                </a:solidFill>
                <a:effectLst/>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Your new schematic view can be found in folder view inside the folder “</a:t>
            </a:r>
            <a:r>
              <a:rPr lang="en-US" u="none" strike="noStrike" kern="100" dirty="0" err="1">
                <a:solidFill>
                  <a:srgbClr val="000000"/>
                </a:solidFill>
                <a:effectLst/>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yourname</a:t>
            </a:r>
            <a:r>
              <a:rPr lang="en-US" u="none" strike="noStrike" kern="100" dirty="0">
                <a:solidFill>
                  <a:srgbClr val="000000"/>
                </a:solidFill>
                <a:effectLst/>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 </a:t>
            </a:r>
          </a:p>
          <a:p>
            <a:pPr marL="342900" marR="426720" lvl="0" indent="-342900" fontAlgn="base">
              <a:lnSpc>
                <a:spcPct val="103000"/>
              </a:lnSpc>
              <a:spcBef>
                <a:spcPts val="0"/>
              </a:spcBef>
              <a:spcAft>
                <a:spcPts val="55"/>
              </a:spcAft>
              <a:buClr>
                <a:srgbClr val="000000"/>
              </a:buClr>
              <a:buSzPts val="1200"/>
              <a:buFont typeface="Arial" panose="020B0604020202020204" pitchFamily="34" charset="0"/>
              <a:buChar char="•"/>
            </a:pPr>
            <a:r>
              <a:rPr lang="en-US" kern="100" dirty="0">
                <a:solidFill>
                  <a:srgbClr val="000000"/>
                </a:solidFill>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rPr>
              <a:t>Click on the arrow (Red) to view the subfolders </a:t>
            </a:r>
            <a:endParaRPr lang="en-US" u="none" strike="noStrike" kern="100" dirty="0">
              <a:solidFill>
                <a:srgbClr val="000000"/>
              </a:solidFill>
              <a:effectLst/>
              <a:uFill>
                <a:solidFill>
                  <a:srgbClr val="000000"/>
                </a:solidFill>
              </a:uFill>
              <a:latin typeface="Times New Roman" panose="02020603050405020304" pitchFamily="18" charset="0"/>
              <a:ea typeface="Wingdings" panose="05000000000000000000" pitchFamily="2" charset="2"/>
              <a:cs typeface="Times New Roman" panose="02020603050405020304" pitchFamily="18" charset="0"/>
            </a:endParaRPr>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a:xfrm>
            <a:off x="5190713" y="1686762"/>
            <a:ext cx="6839774" cy="43760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8</a:t>
            </a:fld>
            <a:endParaRPr lang="en-US"/>
          </a:p>
        </p:txBody>
      </p:sp>
      <p:sp>
        <p:nvSpPr>
          <p:cNvPr id="4" name="TextBox 3"/>
          <p:cNvSpPr txBox="1"/>
          <p:nvPr/>
        </p:nvSpPr>
        <p:spPr>
          <a:xfrm>
            <a:off x="0" y="1203158"/>
            <a:ext cx="5771147" cy="2410660"/>
          </a:xfrm>
          <a:prstGeom prst="rect">
            <a:avLst/>
          </a:prstGeom>
          <a:noFill/>
        </p:spPr>
        <p:txBody>
          <a:bodyPr wrap="square" rtlCol="0">
            <a:spAutoFit/>
          </a:bodyPr>
          <a:lstStyle/>
          <a:p>
            <a:pPr marL="234950" marR="0" indent="-6350" algn="just">
              <a:lnSpc>
                <a:spcPct val="102000"/>
              </a:lnSpc>
              <a:spcBef>
                <a:spcPts val="0"/>
              </a:spcBef>
              <a:spcAft>
                <a:spcPts val="860"/>
              </a:spcAft>
            </a:pPr>
            <a:r>
              <a:rPr lang="en-US" b="1"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Components: </a:t>
            </a:r>
            <a:r>
              <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Palette window is used to fetch all components in ADS. </a:t>
            </a:r>
          </a:p>
          <a:p>
            <a:pPr marL="234950" marR="0" indent="-6350" algn="just">
              <a:lnSpc>
                <a:spcPct val="102000"/>
              </a:lnSpc>
              <a:spcBef>
                <a:spcPts val="0"/>
              </a:spcBef>
              <a:spcAft>
                <a:spcPts val="860"/>
              </a:spcAft>
            </a:pPr>
            <a:r>
              <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In palette window, all components are categorized into groups to make it easier to find each component. </a:t>
            </a:r>
          </a:p>
          <a:p>
            <a:pPr marL="234950" marR="0" indent="-6350" algn="just">
              <a:lnSpc>
                <a:spcPct val="102000"/>
              </a:lnSpc>
              <a:spcBef>
                <a:spcPts val="0"/>
              </a:spcBef>
              <a:spcAft>
                <a:spcPts val="860"/>
              </a:spcAft>
            </a:pPr>
            <a:r>
              <a:rPr lang="en-US" kern="1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Click on the arrow to view to the available sets of components.</a:t>
            </a:r>
            <a:endParaRPr lang="en-US" kern="1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a:xfrm>
            <a:off x="5995851" y="1125687"/>
            <a:ext cx="5961028" cy="4976261"/>
          </a:xfrm>
          <a:prstGeom prst="rect">
            <a:avLst/>
          </a:prstGeom>
        </p:spPr>
      </p:pic>
      <p:sp>
        <p:nvSpPr>
          <p:cNvPr id="6" name="TextBox 5"/>
          <p:cNvSpPr txBox="1"/>
          <p:nvPr/>
        </p:nvSpPr>
        <p:spPr>
          <a:xfrm>
            <a:off x="3428355" y="171277"/>
            <a:ext cx="6553845" cy="584775"/>
          </a:xfrm>
          <a:prstGeom prst="rect">
            <a:avLst/>
          </a:prstGeom>
          <a:noFill/>
        </p:spPr>
        <p:txBody>
          <a:bodyPr wrap="none" rtlCol="0">
            <a:spAutoFit/>
          </a:bodyPr>
          <a:lstStyle/>
          <a:p>
            <a:r>
              <a:rPr lang="en-US" sz="3200" b="1" dirty="0"/>
              <a:t>Placing Components in the Schematic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EEE 498/591</a:t>
            </a:r>
          </a:p>
        </p:txBody>
      </p:sp>
      <p:sp>
        <p:nvSpPr>
          <p:cNvPr id="3" name="Slide Number Placeholder 2"/>
          <p:cNvSpPr>
            <a:spLocks noGrp="1"/>
          </p:cNvSpPr>
          <p:nvPr>
            <p:ph type="sldNum" sz="quarter" idx="12"/>
          </p:nvPr>
        </p:nvSpPr>
        <p:spPr/>
        <p:txBody>
          <a:bodyPr/>
          <a:lstStyle/>
          <a:p>
            <a:fld id="{A8219B29-7771-488B-88C9-22CE9A2C2A7C}" type="slidenum">
              <a:rPr lang="en-US" smtClean="0"/>
              <a:t>9</a:t>
            </a:fld>
            <a:endParaRPr lang="en-US"/>
          </a:p>
        </p:txBody>
      </p:sp>
      <p:sp>
        <p:nvSpPr>
          <p:cNvPr id="4" name="TextBox 3"/>
          <p:cNvSpPr txBox="1"/>
          <p:nvPr/>
        </p:nvSpPr>
        <p:spPr>
          <a:xfrm>
            <a:off x="947947" y="1289320"/>
            <a:ext cx="4114800" cy="138499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Objectives:</a:t>
            </a:r>
            <a:r>
              <a:rPr lang="en-US" sz="28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DC Simulation </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 Parameter Simulation</a:t>
            </a:r>
          </a:p>
        </p:txBody>
      </p:sp>
      <p:sp>
        <p:nvSpPr>
          <p:cNvPr id="5" name="TextBox 4"/>
          <p:cNvSpPr txBox="1"/>
          <p:nvPr/>
        </p:nvSpPr>
        <p:spPr>
          <a:xfrm>
            <a:off x="947947" y="2872012"/>
            <a:ext cx="10612682" cy="3108543"/>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You will learn through:</a:t>
            </a:r>
          </a:p>
          <a:p>
            <a:r>
              <a:rPr lang="en-US" sz="2800" dirty="0">
                <a:latin typeface="Times New Roman" panose="02020603050405020304" pitchFamily="18" charset="0"/>
                <a:cs typeface="Times New Roman" panose="02020603050405020304" pitchFamily="18" charset="0"/>
              </a:rPr>
              <a:t>Task 1: DC Simulation of a resistive voltage divider  </a:t>
            </a:r>
          </a:p>
          <a:p>
            <a:r>
              <a:rPr lang="en-US" sz="2800" dirty="0">
                <a:latin typeface="Times New Roman" panose="02020603050405020304" pitchFamily="18" charset="0"/>
                <a:cs typeface="Times New Roman" panose="02020603050405020304" pitchFamily="18" charset="0"/>
              </a:rPr>
              <a:t>Task 2: S- Parameter Simulation of Gain Stage (Amp)</a:t>
            </a:r>
          </a:p>
          <a:p>
            <a:r>
              <a:rPr lang="en-US" sz="2800" dirty="0">
                <a:latin typeface="Times New Roman" panose="02020603050405020304" pitchFamily="18" charset="0"/>
                <a:cs typeface="Times New Roman" panose="02020603050405020304" pitchFamily="18" charset="0"/>
              </a:rPr>
              <a:t>Task 3: Cascaded Gain and Computation of Cascaded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Gain and Noise Figure </a:t>
            </a:r>
          </a:p>
          <a:p>
            <a:r>
              <a:rPr lang="en-US" sz="2800" dirty="0">
                <a:latin typeface="Times New Roman" panose="02020603050405020304" pitchFamily="18" charset="0"/>
                <a:cs typeface="Times New Roman" panose="02020603050405020304" pitchFamily="18" charset="0"/>
              </a:rPr>
              <a:t>Task 4: Transmission Line Simulation</a:t>
            </a:r>
          </a:p>
          <a:p>
            <a:r>
              <a:rPr lang="en-US" sz="2800" dirty="0">
                <a:latin typeface="Times New Roman" panose="02020603050405020304" pitchFamily="18" charset="0"/>
                <a:cs typeface="Times New Roman" panose="02020603050405020304" pitchFamily="18" charset="0"/>
              </a:rPr>
              <a:t>Task 5: Cascaded Gain Stage with Transmission Line</a:t>
            </a:r>
          </a:p>
        </p:txBody>
      </p:sp>
      <p:sp>
        <p:nvSpPr>
          <p:cNvPr id="6" name="TextBox 5"/>
          <p:cNvSpPr txBox="1"/>
          <p:nvPr/>
        </p:nvSpPr>
        <p:spPr>
          <a:xfrm>
            <a:off x="4905930" y="159474"/>
            <a:ext cx="3112583" cy="584775"/>
          </a:xfrm>
          <a:prstGeom prst="rect">
            <a:avLst/>
          </a:prstGeom>
          <a:noFill/>
        </p:spPr>
        <p:txBody>
          <a:bodyPr wrap="none" rtlCol="0">
            <a:spAutoFit/>
          </a:bodyPr>
          <a:lstStyle/>
          <a:p>
            <a:r>
              <a:rPr lang="en-US" sz="3200" b="1" dirty="0"/>
              <a:t>Project Overview</a:t>
            </a:r>
          </a:p>
        </p:txBody>
      </p:sp>
    </p:spTree>
  </p:cSld>
  <p:clrMapOvr>
    <a:masterClrMapping/>
  </p:clrMapOvr>
</p:sld>
</file>

<file path=ppt/theme/theme1.xml><?xml version="1.0" encoding="utf-8"?>
<a:theme xmlns:a="http://schemas.openxmlformats.org/drawingml/2006/main" name="ASU_CLAS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ASU_CLASS</Template>
  <TotalTime>696</TotalTime>
  <Words>3227</Words>
  <Application>Microsoft Office PowerPoint</Application>
  <PresentationFormat>Widescreen</PresentationFormat>
  <Paragraphs>485</Paragraphs>
  <Slides>47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Calibri Light</vt:lpstr>
      <vt:lpstr>Cambria Math</vt:lpstr>
      <vt:lpstr>Times New Roman</vt:lpstr>
      <vt:lpstr>-webkit-standard</vt:lpstr>
      <vt:lpstr>Wingdings</vt:lpstr>
      <vt:lpstr>ASU_CLASS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Yashas L R</dc:creator>
  <cp:lastModifiedBy>Mrudhulesh Kurapati (Student)</cp:lastModifiedBy>
  <cp:revision>300</cp:revision>
  <dcterms:created xsi:type="dcterms:W3CDTF">2024-01-12T05:22:00Z</dcterms:created>
  <dcterms:modified xsi:type="dcterms:W3CDTF">2024-02-14T05:51:26Z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5689AEAB2E2143F091F93CFA75B8AF4E_12</vt:lpwstr>
  </property>
  <property fmtid="{D5CDD505-2E9C-101B-9397-08002B2CF9AE}" pid="3" name="KSOProductBuildVer">
    <vt:lpwstr>1033-12.2.0.13431</vt:lpwstr>
  </property>
</Properties>
</file>